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36"/>
  </p:notesMasterIdLst>
  <p:sldIdLst>
    <p:sldId id="256" r:id="rId2"/>
    <p:sldId id="259" r:id="rId3"/>
    <p:sldId id="260" r:id="rId4"/>
    <p:sldId id="258" r:id="rId5"/>
    <p:sldId id="257" r:id="rId6"/>
    <p:sldId id="267" r:id="rId7"/>
    <p:sldId id="261" r:id="rId8"/>
    <p:sldId id="264" r:id="rId9"/>
    <p:sldId id="293" r:id="rId10"/>
    <p:sldId id="269" r:id="rId11"/>
    <p:sldId id="296" r:id="rId12"/>
    <p:sldId id="262" r:id="rId13"/>
    <p:sldId id="270" r:id="rId14"/>
    <p:sldId id="274" r:id="rId15"/>
    <p:sldId id="273" r:id="rId16"/>
    <p:sldId id="275" r:id="rId17"/>
    <p:sldId id="278" r:id="rId18"/>
    <p:sldId id="279" r:id="rId19"/>
    <p:sldId id="294" r:id="rId20"/>
    <p:sldId id="295" r:id="rId21"/>
    <p:sldId id="281" r:id="rId22"/>
    <p:sldId id="282" r:id="rId23"/>
    <p:sldId id="283" r:id="rId24"/>
    <p:sldId id="284" r:id="rId25"/>
    <p:sldId id="285" r:id="rId26"/>
    <p:sldId id="286" r:id="rId27"/>
    <p:sldId id="287" r:id="rId28"/>
    <p:sldId id="288" r:id="rId29"/>
    <p:sldId id="289" r:id="rId30"/>
    <p:sldId id="290" r:id="rId31"/>
    <p:sldId id="277" r:id="rId32"/>
    <p:sldId id="276" r:id="rId33"/>
    <p:sldId id="263" r:id="rId34"/>
    <p:sldId id="266" r:id="rId35"/>
  </p:sldIdLst>
  <p:sldSz cx="12192000" cy="6858000"/>
  <p:notesSz cx="6858000" cy="9144000"/>
  <p:embeddedFontLst>
    <p:embeddedFont>
      <p:font typeface="나눔바른고딕" panose="020B0603020101020101" pitchFamily="50" charset="-127"/>
      <p:regular r:id="rId37"/>
      <p:bold r:id="rId38"/>
    </p:embeddedFont>
    <p:embeddedFont>
      <p:font typeface="Malgun Gothic" panose="020B0503020000020004" pitchFamily="50" charset="-127"/>
      <p:regular r:id="rId39"/>
      <p:bold r:id="rId40"/>
    </p:embeddedFont>
    <p:embeddedFont>
      <p:font typeface="Malgun Gothic" panose="020B0503020000020004" pitchFamily="50" charset="-127"/>
      <p:regular r:id="rId39"/>
      <p:bold r:id="rId40"/>
    </p:embeddedFont>
    <p:embeddedFont>
      <p:font typeface="Calibri" panose="020F0502020204030204" pitchFamily="34" charset="0"/>
      <p:regular r:id="rId41"/>
      <p:bold r:id="rId42"/>
      <p:italic r:id="rId43"/>
      <p:boldItalic r:id="rId4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D9D9"/>
    <a:srgbClr val="048DFF"/>
    <a:srgbClr val="1199FF"/>
    <a:srgbClr val="478CFF"/>
    <a:srgbClr val="048DFE"/>
    <a:srgbClr val="0392F7"/>
    <a:srgbClr val="4181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6606"/>
    <p:restoredTop sz="94712"/>
  </p:normalViewPr>
  <p:slideViewPr>
    <p:cSldViewPr snapToGrid="0" snapToObjects="1">
      <p:cViewPr varScale="1">
        <p:scale>
          <a:sx n="75" d="100"/>
          <a:sy n="75" d="100"/>
        </p:scale>
        <p:origin x="66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6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7.fntdata"/><Relationship Id="rId4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3ED2C3-6B0B-514F-AA11-BA80C49EDFC9}" type="datetimeFigureOut">
              <a:rPr kumimoji="1" lang="ko-KR" altLang="en-US" smtClean="0"/>
              <a:t>2018-11-17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A41AC7-2176-5A4A-AF42-FCD634DA640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2924545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A41AC7-2176-5A4A-AF42-FCD634DA6407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162098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6A599F-DEDC-B243-9DCB-B8C64325D4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582D0BE-A27D-0147-BB9A-DB8B6E64DD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8413A4E-8899-7441-8684-B4A49691E2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AF382-A5CA-5743-9373-8CFD0E05AA55}" type="datetimeFigureOut">
              <a:rPr kumimoji="1" lang="ko-KR" altLang="en-US" smtClean="0"/>
              <a:t>2018-11-17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ECF28CE-10B5-7D41-8CCC-93C5EEE43F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7B13F59-A3A2-D547-81EB-B26098B78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83C72-009F-154D-BCAF-B3C4A8A4B42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454020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663E42-B4BD-384B-8EFF-18BF34C08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61B0A13-53CD-F749-BE33-1B867D0C73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28C827C-F902-8041-AA3C-68BD53DBE9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AF382-A5CA-5743-9373-8CFD0E05AA55}" type="datetimeFigureOut">
              <a:rPr kumimoji="1" lang="ko-KR" altLang="en-US" smtClean="0"/>
              <a:t>2018-11-17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DF8467D-73DF-824A-AFE7-857549D6C3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9F27C87-83FE-E04F-9727-36ADA4D94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83C72-009F-154D-BCAF-B3C4A8A4B42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180773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917452A-B4BB-7A4F-B591-A89AF94B0F1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1D00BC6-C586-CC4C-B24F-3FA84ADC20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0677312-D007-E747-8237-BFB17B6FF5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AF382-A5CA-5743-9373-8CFD0E05AA55}" type="datetimeFigureOut">
              <a:rPr kumimoji="1" lang="ko-KR" altLang="en-US" smtClean="0"/>
              <a:t>2018-11-17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F668A68-298F-3F44-8BD8-2941F0DE54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495C2F4-7882-F94D-B776-1428A9EDCF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83C72-009F-154D-BCAF-B3C4A8A4B42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924365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C4C561-CA82-8C46-A5FB-E299D06DB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C6B1114-19A5-554B-A1FA-682DC038E4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755FA36-4AB8-EE4A-BCFE-A02AE87653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AF382-A5CA-5743-9373-8CFD0E05AA55}" type="datetimeFigureOut">
              <a:rPr kumimoji="1" lang="ko-KR" altLang="en-US" smtClean="0"/>
              <a:t>2018-11-17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852EA61-C675-D646-B7B7-2A3183342E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DA1047-00AB-464F-BE86-23AB0533A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83C72-009F-154D-BCAF-B3C4A8A4B42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725178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3A7AE9-CCF7-C848-B160-BE611A4BE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E5A21A3-8915-8842-90F1-784826F60E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37610EF-2096-C244-BA79-CE97997CEA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AF382-A5CA-5743-9373-8CFD0E05AA55}" type="datetimeFigureOut">
              <a:rPr kumimoji="1" lang="ko-KR" altLang="en-US" smtClean="0"/>
              <a:t>2018-11-17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017B196-DDF8-8641-A4B5-0C56BD11D3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A79523B-6349-3247-BA4B-84D4578CEA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83C72-009F-154D-BCAF-B3C4A8A4B42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905830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F27981-71BF-0E45-A77C-31DD3FAE7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5554312-C53B-D54E-9EE4-EFDBCB61A8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20BC4A5-4835-9F4F-A21D-1460CCAB02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0AF9EAE-F1F5-8B4B-A491-96FA95C2DB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AF382-A5CA-5743-9373-8CFD0E05AA55}" type="datetimeFigureOut">
              <a:rPr kumimoji="1" lang="ko-KR" altLang="en-US" smtClean="0"/>
              <a:t>2018-11-17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51EC6A9-5849-D944-B9A9-F10CFCDE3C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DE76CE0-C9AF-274F-9E0C-F1411BC6C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83C72-009F-154D-BCAF-B3C4A8A4B42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178497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5B487B-AA24-7844-9233-D799B1C276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B7F06DC-8045-E943-BABE-A052FF2C17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FA13DF0-49D6-9041-8CE9-EE51CE2128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C33C148-E5AC-C745-AD6B-255BA44CF1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38FD27A-D7B1-3349-A67F-BD8CAC13F10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2B87324-866F-7043-9C29-96AEBFF593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AF382-A5CA-5743-9373-8CFD0E05AA55}" type="datetimeFigureOut">
              <a:rPr kumimoji="1" lang="ko-KR" altLang="en-US" smtClean="0"/>
              <a:t>2018-11-17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D1A259A-12BD-E045-9577-6986274E64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087D5F6-2581-D24B-B3CF-1265F716B0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83C72-009F-154D-BCAF-B3C4A8A4B42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308502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C95489-A429-4544-AF3F-C0AD0B17E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82D66D0-C67C-CF4B-8570-FEF756D53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AF382-A5CA-5743-9373-8CFD0E05AA55}" type="datetimeFigureOut">
              <a:rPr kumimoji="1" lang="ko-KR" altLang="en-US" smtClean="0"/>
              <a:t>2018-11-17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19E9A26-0E98-3643-9DCE-CAF7206AD6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F3B79E0-FC31-1C45-BCB5-478AF276B7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83C72-009F-154D-BCAF-B3C4A8A4B42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58036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E8AF8B3-98FE-6C43-BC1E-53CCC8A0A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AF382-A5CA-5743-9373-8CFD0E05AA55}" type="datetimeFigureOut">
              <a:rPr kumimoji="1" lang="ko-KR" altLang="en-US" smtClean="0"/>
              <a:t>2018-11-17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8110C29-76D8-9B42-BB72-76ED3C8E96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9830BB8-4470-124E-B980-6BB2E7151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83C72-009F-154D-BCAF-B3C4A8A4B42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844252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7E1FCA-777F-634D-989E-65FD119C51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1440D4E-9600-7A42-88FA-6CA922A932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0CAB024-5EA1-1D46-B043-FE178BA9A4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63C9CFE-0723-AA48-AACC-5B2EAEC37F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AF382-A5CA-5743-9373-8CFD0E05AA55}" type="datetimeFigureOut">
              <a:rPr kumimoji="1" lang="ko-KR" altLang="en-US" smtClean="0"/>
              <a:t>2018-11-17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E2D68EC-7A88-914D-865E-49EB145CD7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6C7D621-E4FD-8646-864D-8847117FE0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83C72-009F-154D-BCAF-B3C4A8A4B42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137075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283C17-9947-4049-A510-70FF7DEE3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5079ECD-3195-7D4E-8893-C9EF37CC0CE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E31ED10-AC22-234F-B4BB-15E96AAB4B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54542C4-6E17-614D-BE42-66B7453BB5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AF382-A5CA-5743-9373-8CFD0E05AA55}" type="datetimeFigureOut">
              <a:rPr kumimoji="1" lang="ko-KR" altLang="en-US" smtClean="0"/>
              <a:t>2018-11-17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919246E-DF73-0249-9B0B-18564E6635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179C9DA-DF91-3240-B0EB-42728013B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83C72-009F-154D-BCAF-B3C4A8A4B42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946863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D9A267D-2844-BB46-8A18-66DA809ED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6F67F1F-BA96-6C4F-93B6-3BA450CD21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F0B2557-C803-954F-B3C2-BC4AF64608F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DAF382-A5CA-5743-9373-8CFD0E05AA55}" type="datetimeFigureOut">
              <a:rPr kumimoji="1" lang="ko-KR" altLang="en-US" smtClean="0"/>
              <a:t>2018-11-17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57AE350-13B9-C248-92DF-9E7313A33F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30C4961-1698-1940-809D-6A12B3E04C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B83C72-009F-154D-BCAF-B3C4A8A4B42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726992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8.png"/><Relationship Id="rId7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4.png"/><Relationship Id="rId10" Type="http://schemas.openxmlformats.org/officeDocument/2006/relationships/image" Target="../media/image21.png"/><Relationship Id="rId4" Type="http://schemas.openxmlformats.org/officeDocument/2006/relationships/image" Target="../media/image5.png"/><Relationship Id="rId9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9.png"/><Relationship Id="rId7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11.png"/><Relationship Id="rId10" Type="http://schemas.openxmlformats.org/officeDocument/2006/relationships/image" Target="../media/image25.png"/><Relationship Id="rId4" Type="http://schemas.openxmlformats.org/officeDocument/2006/relationships/image" Target="../media/image10.png"/><Relationship Id="rId9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7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8D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B2E6A68F-B611-7D48-8161-641C502452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8402" y="719374"/>
            <a:ext cx="2862663" cy="5777949"/>
          </a:xfrm>
          <a:prstGeom prst="rect">
            <a:avLst/>
          </a:prstGeom>
          <a:effectLst/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94EE976-752B-5B40-8DDD-6CF896412770}"/>
              </a:ext>
            </a:extLst>
          </p:cNvPr>
          <p:cNvSpPr txBox="1"/>
          <p:nvPr/>
        </p:nvSpPr>
        <p:spPr>
          <a:xfrm flipH="1">
            <a:off x="410935" y="5249921"/>
            <a:ext cx="4741950" cy="888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B389048 </a:t>
            </a:r>
            <a:r>
              <a: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이동영</a:t>
            </a:r>
            <a:endParaRPr lang="en-US" altLang="ko-KR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B389064 </a:t>
            </a:r>
            <a:r>
              <a:rPr lang="ko-KR" altLang="en-US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이현규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A8BD622-4173-4B4A-B883-48E4C4DF08D5}"/>
              </a:ext>
            </a:extLst>
          </p:cNvPr>
          <p:cNvSpPr txBox="1"/>
          <p:nvPr/>
        </p:nvSpPr>
        <p:spPr>
          <a:xfrm flipH="1">
            <a:off x="410935" y="719374"/>
            <a:ext cx="2683364" cy="684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2018 | </a:t>
            </a:r>
            <a:r>
              <a:rPr lang="ko-KR" altLang="en-US" sz="28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종합설계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AFCF15B-A632-1A4C-8D25-EEDE7EA3CB29}"/>
              </a:ext>
            </a:extLst>
          </p:cNvPr>
          <p:cNvSpPr txBox="1"/>
          <p:nvPr/>
        </p:nvSpPr>
        <p:spPr>
          <a:xfrm flipH="1">
            <a:off x="410935" y="2003609"/>
            <a:ext cx="801928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IBM Watson Assistant </a:t>
            </a:r>
            <a:r>
              <a:rPr lang="ko-KR" altLang="en-US" sz="4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기반</a:t>
            </a:r>
            <a:endParaRPr lang="en-US" altLang="ko-KR" sz="40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4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심리 상담 </a:t>
            </a:r>
            <a:r>
              <a:rPr lang="ko-KR" altLang="en-US" sz="4000" b="1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챗봇</a:t>
            </a:r>
            <a:r>
              <a:rPr lang="ko-KR" altLang="en-US" sz="4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어플리케이션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92ED516-F761-BC41-9BF5-11FB9EC7D7CB}"/>
              </a:ext>
            </a:extLst>
          </p:cNvPr>
          <p:cNvSpPr txBox="1"/>
          <p:nvPr/>
        </p:nvSpPr>
        <p:spPr>
          <a:xfrm flipH="1">
            <a:off x="410935" y="3344447"/>
            <a:ext cx="80192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Psychological Counseling Chatbot Mobile Application based on IBM Watson Assistant</a:t>
            </a:r>
            <a:endParaRPr lang="ko-KR" altLang="en-US" sz="160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896832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1836540-3927-2846-9F2E-4511F4721ADE}"/>
              </a:ext>
            </a:extLst>
          </p:cNvPr>
          <p:cNvSpPr txBox="1"/>
          <p:nvPr/>
        </p:nvSpPr>
        <p:spPr>
          <a:xfrm flipH="1">
            <a:off x="648474" y="718011"/>
            <a:ext cx="44874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인지행동치료</a:t>
            </a:r>
            <a:r>
              <a:rPr lang="en-US" altLang="ko-KR" sz="4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(CBT)</a:t>
            </a:r>
            <a:endParaRPr lang="ko-KR" altLang="en-US" sz="40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522BCE6-4BBC-634C-A220-89D1820B25DB}"/>
              </a:ext>
            </a:extLst>
          </p:cNvPr>
          <p:cNvSpPr/>
          <p:nvPr/>
        </p:nvSpPr>
        <p:spPr>
          <a:xfrm>
            <a:off x="648476" y="1445057"/>
            <a:ext cx="2323324" cy="73500"/>
          </a:xfrm>
          <a:prstGeom prst="rect">
            <a:avLst/>
          </a:prstGeom>
          <a:solidFill>
            <a:srgbClr val="048DFF"/>
          </a:solidFill>
          <a:ln>
            <a:solidFill>
              <a:srgbClr val="048D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E426B5-78FD-3544-9A0D-C4A8C9DDA4E6}"/>
              </a:ext>
            </a:extLst>
          </p:cNvPr>
          <p:cNvSpPr txBox="1"/>
          <p:nvPr/>
        </p:nvSpPr>
        <p:spPr>
          <a:xfrm>
            <a:off x="578454" y="256346"/>
            <a:ext cx="11704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rgbClr val="048D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PART 2</a:t>
            </a:r>
            <a:endParaRPr lang="ko-KR" altLang="en-US" sz="2400" b="1" dirty="0">
              <a:solidFill>
                <a:srgbClr val="048DFF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1E7074A-9956-E948-85D2-F60076DE8B36}"/>
              </a:ext>
            </a:extLst>
          </p:cNvPr>
          <p:cNvSpPr/>
          <p:nvPr/>
        </p:nvSpPr>
        <p:spPr>
          <a:xfrm>
            <a:off x="578454" y="2394514"/>
            <a:ext cx="3442162" cy="30184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F5D74C4-17A8-1F4B-BE89-094525E74DF4}"/>
              </a:ext>
            </a:extLst>
          </p:cNvPr>
          <p:cNvSpPr/>
          <p:nvPr/>
        </p:nvSpPr>
        <p:spPr>
          <a:xfrm>
            <a:off x="4527431" y="2394514"/>
            <a:ext cx="3442162" cy="30184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C4FF302-0A47-9C4D-A4F3-90816119D190}"/>
              </a:ext>
            </a:extLst>
          </p:cNvPr>
          <p:cNvSpPr/>
          <p:nvPr/>
        </p:nvSpPr>
        <p:spPr>
          <a:xfrm>
            <a:off x="8476408" y="2394514"/>
            <a:ext cx="3442162" cy="30184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FCA5A2-ADCD-E54A-90AE-85C202314D07}"/>
              </a:ext>
            </a:extLst>
          </p:cNvPr>
          <p:cNvSpPr txBox="1"/>
          <p:nvPr/>
        </p:nvSpPr>
        <p:spPr>
          <a:xfrm>
            <a:off x="648476" y="2640735"/>
            <a:ext cx="18293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인지행동치료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DA05A1A-27FC-5A4A-943E-EE685414FAE6}"/>
              </a:ext>
            </a:extLst>
          </p:cNvPr>
          <p:cNvSpPr txBox="1"/>
          <p:nvPr/>
        </p:nvSpPr>
        <p:spPr>
          <a:xfrm>
            <a:off x="4671670" y="2640734"/>
            <a:ext cx="16241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자동적 사고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D85DE9E-D935-344E-92C1-A72CD527E21E}"/>
              </a:ext>
            </a:extLst>
          </p:cNvPr>
          <p:cNvSpPr txBox="1"/>
          <p:nvPr/>
        </p:nvSpPr>
        <p:spPr>
          <a:xfrm>
            <a:off x="8573326" y="2640734"/>
            <a:ext cx="16241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인지적 오류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3C53A1D-EDED-C442-BEF5-8B07EF17127D}"/>
              </a:ext>
            </a:extLst>
          </p:cNvPr>
          <p:cNvSpPr txBox="1"/>
          <p:nvPr/>
        </p:nvSpPr>
        <p:spPr>
          <a:xfrm>
            <a:off x="973049" y="3658619"/>
            <a:ext cx="2967670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우울증 환자로 하여금</a:t>
            </a:r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자신의 </a:t>
            </a:r>
            <a:r>
              <a:rPr lang="ko-KR" altLang="en-US" sz="2000" dirty="0">
                <a:solidFill>
                  <a:srgbClr val="048D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부정적 </a:t>
            </a:r>
            <a:r>
              <a:rPr lang="en-US" altLang="ko-KR" sz="2000" dirty="0">
                <a:solidFill>
                  <a:srgbClr val="048D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·</a:t>
            </a:r>
            <a:r>
              <a:rPr lang="ko-KR" altLang="en-US" sz="2000" dirty="0">
                <a:solidFill>
                  <a:srgbClr val="048D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자기파괴적 사고 패턴</a:t>
            </a: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깨닫고 이를 변화 될 수 있게 도와주는 치료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E4E2D33-1DAD-524F-9C93-AF996C2ACCD3}"/>
              </a:ext>
            </a:extLst>
          </p:cNvPr>
          <p:cNvSpPr txBox="1"/>
          <p:nvPr/>
        </p:nvSpPr>
        <p:spPr>
          <a:xfrm>
            <a:off x="5001923" y="3704785"/>
            <a:ext cx="296767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우리의 감정과 행동에 결정적인 영향을 미치면서도 쉽게 </a:t>
            </a:r>
            <a:r>
              <a:rPr lang="ko-KR" altLang="en-US" sz="2000" dirty="0">
                <a:solidFill>
                  <a:srgbClr val="048D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의식되지 않는 </a:t>
            </a: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사고</a:t>
            </a:r>
            <a:endParaRPr lang="ko-KR" altLang="en-US" sz="2000" dirty="0">
              <a:solidFill>
                <a:schemeClr val="tx2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CB71066-F6A8-4646-A6B9-24BA17C19ED9}"/>
              </a:ext>
            </a:extLst>
          </p:cNvPr>
          <p:cNvSpPr txBox="1"/>
          <p:nvPr/>
        </p:nvSpPr>
        <p:spPr>
          <a:xfrm>
            <a:off x="8725727" y="3658619"/>
            <a:ext cx="334524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생활 속에서 다양한 </a:t>
            </a:r>
            <a:r>
              <a:rPr lang="ko-KR" altLang="en-US" sz="2000" dirty="0">
                <a:solidFill>
                  <a:srgbClr val="048D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자극이나 대상</a:t>
            </a:r>
            <a:r>
              <a:rPr lang="en-US" altLang="ko-KR" sz="2000" dirty="0">
                <a:solidFill>
                  <a:srgbClr val="048D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2000" dirty="0">
                <a:solidFill>
                  <a:srgbClr val="048D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상황</a:t>
            </a: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 대해 해석하는 과정에서 생기는 </a:t>
            </a:r>
            <a:r>
              <a:rPr lang="ko-KR" altLang="en-US" sz="2000" dirty="0">
                <a:solidFill>
                  <a:srgbClr val="048D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논리적인 오류</a:t>
            </a:r>
            <a:endParaRPr lang="en-US" altLang="ko-KR" sz="2000" dirty="0">
              <a:solidFill>
                <a:srgbClr val="048DFF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2000" dirty="0">
              <a:solidFill>
                <a:srgbClr val="048DFF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ex) </a:t>
            </a: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흑백논리</a:t>
            </a:r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지나친 일반화</a:t>
            </a:r>
          </a:p>
        </p:txBody>
      </p:sp>
    </p:spTree>
    <p:extLst>
      <p:ext uri="{BB962C8B-B14F-4D97-AF65-F5344CB8AC3E}">
        <p14:creationId xmlns:p14="http://schemas.microsoft.com/office/powerpoint/2010/main" val="6559183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1836540-3927-2846-9F2E-4511F4721ADE}"/>
              </a:ext>
            </a:extLst>
          </p:cNvPr>
          <p:cNvSpPr txBox="1"/>
          <p:nvPr/>
        </p:nvSpPr>
        <p:spPr>
          <a:xfrm flipH="1">
            <a:off x="648474" y="718011"/>
            <a:ext cx="453312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인지행동치료</a:t>
            </a:r>
            <a:r>
              <a:rPr lang="en-US" altLang="ko-KR" sz="4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(CBT)</a:t>
            </a:r>
            <a:endParaRPr lang="ko-KR" altLang="en-US" sz="40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ko-KR" altLang="en-US" sz="40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522BCE6-4BBC-634C-A220-89D1820B25DB}"/>
              </a:ext>
            </a:extLst>
          </p:cNvPr>
          <p:cNvSpPr/>
          <p:nvPr/>
        </p:nvSpPr>
        <p:spPr>
          <a:xfrm>
            <a:off x="648476" y="1445057"/>
            <a:ext cx="2323324" cy="73500"/>
          </a:xfrm>
          <a:prstGeom prst="rect">
            <a:avLst/>
          </a:prstGeom>
          <a:solidFill>
            <a:srgbClr val="048DFF"/>
          </a:solidFill>
          <a:ln>
            <a:solidFill>
              <a:srgbClr val="048D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E426B5-78FD-3544-9A0D-C4A8C9DDA4E6}"/>
              </a:ext>
            </a:extLst>
          </p:cNvPr>
          <p:cNvSpPr txBox="1"/>
          <p:nvPr/>
        </p:nvSpPr>
        <p:spPr>
          <a:xfrm>
            <a:off x="578454" y="256346"/>
            <a:ext cx="11704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rgbClr val="048D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PART 2</a:t>
            </a:r>
            <a:endParaRPr lang="ko-KR" altLang="en-US" sz="2400" b="1" dirty="0">
              <a:solidFill>
                <a:srgbClr val="048DFF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EA9BABE-1041-7149-ADDC-DE64807CCF20}"/>
              </a:ext>
            </a:extLst>
          </p:cNvPr>
          <p:cNvSpPr txBox="1"/>
          <p:nvPr/>
        </p:nvSpPr>
        <p:spPr>
          <a:xfrm>
            <a:off x="3069742" y="5665762"/>
            <a:ext cx="6255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즉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인지적 오류를 </a:t>
            </a:r>
            <a:r>
              <a:rPr lang="ko-KR" altLang="en-US" b="1" dirty="0">
                <a:solidFill>
                  <a:srgbClr val="048D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인지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하고 인지의 변화를 줄 수 있는 </a:t>
            </a:r>
            <a:r>
              <a:rPr lang="ko-KR" altLang="en-US" b="1" dirty="0">
                <a:solidFill>
                  <a:srgbClr val="048D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행동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으로 치료</a:t>
            </a: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6A9E952B-A799-A748-ABD4-CD61849FA20A}"/>
              </a:ext>
            </a:extLst>
          </p:cNvPr>
          <p:cNvSpPr/>
          <p:nvPr/>
        </p:nvSpPr>
        <p:spPr>
          <a:xfrm>
            <a:off x="1947601" y="2870716"/>
            <a:ext cx="2048397" cy="1866900"/>
          </a:xfrm>
          <a:prstGeom prst="ellipse">
            <a:avLst/>
          </a:prstGeom>
          <a:noFill/>
          <a:ln w="25400">
            <a:solidFill>
              <a:srgbClr val="048D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사건</a:t>
            </a: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723F4AAF-1A86-0241-9DB3-E816B3A1AB8D}"/>
              </a:ext>
            </a:extLst>
          </p:cNvPr>
          <p:cNvSpPr/>
          <p:nvPr/>
        </p:nvSpPr>
        <p:spPr>
          <a:xfrm>
            <a:off x="5032897" y="2886660"/>
            <a:ext cx="2048397" cy="1866900"/>
          </a:xfrm>
          <a:prstGeom prst="ellipse">
            <a:avLst/>
          </a:prstGeom>
          <a:noFill/>
          <a:ln w="25400">
            <a:solidFill>
              <a:srgbClr val="048D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생각</a:t>
            </a: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6221D78A-4774-7F4C-BCCC-4C027EA0DC23}"/>
              </a:ext>
            </a:extLst>
          </p:cNvPr>
          <p:cNvSpPr/>
          <p:nvPr/>
        </p:nvSpPr>
        <p:spPr>
          <a:xfrm>
            <a:off x="8118193" y="2870716"/>
            <a:ext cx="2048397" cy="1866900"/>
          </a:xfrm>
          <a:prstGeom prst="ellipse">
            <a:avLst/>
          </a:prstGeom>
          <a:noFill/>
          <a:ln w="25400">
            <a:solidFill>
              <a:srgbClr val="048D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감정</a:t>
            </a:r>
            <a:r>
              <a:rPr kumimoji="1" lang="en-US" altLang="ko-KR" sz="24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kumimoji="1" lang="ko-KR" altLang="en-US" sz="24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행동</a:t>
            </a:r>
          </a:p>
        </p:txBody>
      </p: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D3464D88-DFB5-064A-BFAC-112C3CFA7CD2}"/>
              </a:ext>
            </a:extLst>
          </p:cNvPr>
          <p:cNvCxnSpPr>
            <a:cxnSpLocks/>
          </p:cNvCxnSpPr>
          <p:nvPr/>
        </p:nvCxnSpPr>
        <p:spPr>
          <a:xfrm flipH="1">
            <a:off x="6092874" y="4856051"/>
            <a:ext cx="3126" cy="707220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25872809-A476-8F43-AAD4-44D887BF91AF}"/>
              </a:ext>
            </a:extLst>
          </p:cNvPr>
          <p:cNvCxnSpPr/>
          <p:nvPr/>
        </p:nvCxnSpPr>
        <p:spPr>
          <a:xfrm>
            <a:off x="4309918" y="3833964"/>
            <a:ext cx="442191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44A6AE06-E442-0944-B67A-C5A43F492258}"/>
              </a:ext>
            </a:extLst>
          </p:cNvPr>
          <p:cNvCxnSpPr/>
          <p:nvPr/>
        </p:nvCxnSpPr>
        <p:spPr>
          <a:xfrm>
            <a:off x="7385627" y="3804166"/>
            <a:ext cx="442191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93890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8D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F060E9F-5D72-FD41-BE41-9CC930DFDF36}"/>
              </a:ext>
            </a:extLst>
          </p:cNvPr>
          <p:cNvSpPr txBox="1"/>
          <p:nvPr/>
        </p:nvSpPr>
        <p:spPr>
          <a:xfrm flipH="1">
            <a:off x="648476" y="651768"/>
            <a:ext cx="14741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목차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BB7D431-177E-664E-85D2-3275BF49D430}"/>
              </a:ext>
            </a:extLst>
          </p:cNvPr>
          <p:cNvSpPr txBox="1"/>
          <p:nvPr/>
        </p:nvSpPr>
        <p:spPr>
          <a:xfrm flipH="1">
            <a:off x="5227252" y="1944585"/>
            <a:ext cx="47419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rgbClr val="1199FF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1.</a:t>
            </a:r>
            <a:r>
              <a:rPr lang="ko-KR" altLang="en-US" sz="3200" b="1" dirty="0">
                <a:solidFill>
                  <a:srgbClr val="1199FF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목적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3F72135-6D0D-2649-A799-5273CF87FE2A}"/>
              </a:ext>
            </a:extLst>
          </p:cNvPr>
          <p:cNvSpPr txBox="1"/>
          <p:nvPr/>
        </p:nvSpPr>
        <p:spPr>
          <a:xfrm flipH="1">
            <a:off x="5227252" y="2982900"/>
            <a:ext cx="47419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rgbClr val="1199FF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2.</a:t>
            </a:r>
            <a:r>
              <a:rPr lang="ko-KR" altLang="en-US" sz="3200" b="1" dirty="0">
                <a:solidFill>
                  <a:srgbClr val="1199FF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이론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BDB8A14-2067-D746-A920-C8972F11CA21}"/>
              </a:ext>
            </a:extLst>
          </p:cNvPr>
          <p:cNvSpPr/>
          <p:nvPr/>
        </p:nvSpPr>
        <p:spPr>
          <a:xfrm>
            <a:off x="648476" y="1445057"/>
            <a:ext cx="2323324" cy="73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6262AD-306F-3A48-8223-65169E6D3EDF}"/>
              </a:ext>
            </a:extLst>
          </p:cNvPr>
          <p:cNvSpPr txBox="1"/>
          <p:nvPr/>
        </p:nvSpPr>
        <p:spPr>
          <a:xfrm flipH="1">
            <a:off x="5227252" y="4021215"/>
            <a:ext cx="47419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3.</a:t>
            </a:r>
            <a:r>
              <a:rPr lang="ko-KR" altLang="en-US" sz="3200" b="1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구현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D472385-4156-6E4F-B7D5-12065F0B3335}"/>
              </a:ext>
            </a:extLst>
          </p:cNvPr>
          <p:cNvSpPr txBox="1"/>
          <p:nvPr/>
        </p:nvSpPr>
        <p:spPr>
          <a:xfrm flipH="1">
            <a:off x="5227252" y="5059530"/>
            <a:ext cx="47419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rgbClr val="1199FF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4.</a:t>
            </a:r>
            <a:r>
              <a:rPr lang="ko-KR" altLang="en-US" sz="3200" b="1" dirty="0">
                <a:solidFill>
                  <a:srgbClr val="1199FF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ko-KR" sz="3200" b="1" dirty="0">
                <a:solidFill>
                  <a:srgbClr val="1199FF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Q &amp; A</a:t>
            </a:r>
            <a:endParaRPr lang="ko-KR" altLang="en-US" sz="3200" b="1" dirty="0">
              <a:solidFill>
                <a:srgbClr val="1199FF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529759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1836540-3927-2846-9F2E-4511F4721ADE}"/>
              </a:ext>
            </a:extLst>
          </p:cNvPr>
          <p:cNvSpPr txBox="1"/>
          <p:nvPr/>
        </p:nvSpPr>
        <p:spPr>
          <a:xfrm flipH="1">
            <a:off x="648474" y="718011"/>
            <a:ext cx="42283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전체 </a:t>
            </a:r>
            <a:r>
              <a:rPr lang="ko-KR" altLang="en-US" sz="4000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아키택처</a:t>
            </a:r>
            <a:endParaRPr lang="ko-KR" altLang="en-US" sz="40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522BCE6-4BBC-634C-A220-89D1820B25DB}"/>
              </a:ext>
            </a:extLst>
          </p:cNvPr>
          <p:cNvSpPr/>
          <p:nvPr/>
        </p:nvSpPr>
        <p:spPr>
          <a:xfrm>
            <a:off x="648476" y="1445057"/>
            <a:ext cx="2323324" cy="73500"/>
          </a:xfrm>
          <a:prstGeom prst="rect">
            <a:avLst/>
          </a:prstGeom>
          <a:solidFill>
            <a:srgbClr val="048DFF"/>
          </a:solidFill>
          <a:ln>
            <a:solidFill>
              <a:srgbClr val="048D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E426B5-78FD-3544-9A0D-C4A8C9DDA4E6}"/>
              </a:ext>
            </a:extLst>
          </p:cNvPr>
          <p:cNvSpPr txBox="1"/>
          <p:nvPr/>
        </p:nvSpPr>
        <p:spPr>
          <a:xfrm>
            <a:off x="578454" y="256346"/>
            <a:ext cx="11704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rgbClr val="048D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PART 3</a:t>
            </a:r>
            <a:endParaRPr lang="ko-KR" altLang="en-US" sz="2400" b="1" dirty="0">
              <a:solidFill>
                <a:srgbClr val="048DFF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CEE8E4AF-3037-354B-B69C-1EF2F5258964}"/>
              </a:ext>
            </a:extLst>
          </p:cNvPr>
          <p:cNvGrpSpPr/>
          <p:nvPr/>
        </p:nvGrpSpPr>
        <p:grpSpPr>
          <a:xfrm>
            <a:off x="625557" y="1848557"/>
            <a:ext cx="11172605" cy="4767399"/>
            <a:chOff x="625557" y="1848557"/>
            <a:chExt cx="11172605" cy="4767399"/>
          </a:xfrm>
        </p:grpSpPr>
        <p:sp>
          <p:nvSpPr>
            <p:cNvPr id="7" name="모서리가 둥근 직사각형 6">
              <a:extLst>
                <a:ext uri="{FF2B5EF4-FFF2-40B4-BE49-F238E27FC236}">
                  <a16:creationId xmlns:a16="http://schemas.microsoft.com/office/drawing/2014/main" id="{E7911E5E-FD9E-4144-8544-453081CABC22}"/>
                </a:ext>
              </a:extLst>
            </p:cNvPr>
            <p:cNvSpPr/>
            <p:nvPr/>
          </p:nvSpPr>
          <p:spPr>
            <a:xfrm>
              <a:off x="2723090" y="4114005"/>
              <a:ext cx="3905066" cy="2501951"/>
            </a:xfrm>
            <a:prstGeom prst="roundRect">
              <a:avLst>
                <a:gd name="adj" fmla="val 5724"/>
              </a:avLst>
            </a:prstGeom>
            <a:noFill/>
            <a:ln w="25400">
              <a:solidFill>
                <a:srgbClr val="048D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8" name="양쪽 모서리가 둥근 사각형 7">
              <a:extLst>
                <a:ext uri="{FF2B5EF4-FFF2-40B4-BE49-F238E27FC236}">
                  <a16:creationId xmlns:a16="http://schemas.microsoft.com/office/drawing/2014/main" id="{569A2013-780C-E343-A5A9-28CFAFC7A3B5}"/>
                </a:ext>
              </a:extLst>
            </p:cNvPr>
            <p:cNvSpPr/>
            <p:nvPr/>
          </p:nvSpPr>
          <p:spPr>
            <a:xfrm>
              <a:off x="2732168" y="4100720"/>
              <a:ext cx="3879251" cy="360000"/>
            </a:xfrm>
            <a:prstGeom prst="round2SameRect">
              <a:avLst>
                <a:gd name="adj1" fmla="val 43487"/>
                <a:gd name="adj2" fmla="val 0"/>
              </a:avLst>
            </a:prstGeom>
            <a:solidFill>
              <a:srgbClr val="048DFF"/>
            </a:solidFill>
            <a:ln>
              <a:solidFill>
                <a:srgbClr val="048D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6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BOT Layer</a:t>
              </a:r>
            </a:p>
          </p:txBody>
        </p:sp>
        <p:sp>
          <p:nvSpPr>
            <p:cNvPr id="9" name="모서리가 둥근 직사각형 8">
              <a:extLst>
                <a:ext uri="{FF2B5EF4-FFF2-40B4-BE49-F238E27FC236}">
                  <a16:creationId xmlns:a16="http://schemas.microsoft.com/office/drawing/2014/main" id="{5A9A09BA-1443-744C-8592-5F4EB76FB88C}"/>
                </a:ext>
              </a:extLst>
            </p:cNvPr>
            <p:cNvSpPr/>
            <p:nvPr/>
          </p:nvSpPr>
          <p:spPr>
            <a:xfrm>
              <a:off x="2732169" y="1848557"/>
              <a:ext cx="2261311" cy="1538004"/>
            </a:xfrm>
            <a:prstGeom prst="roundRect">
              <a:avLst>
                <a:gd name="adj" fmla="val 8476"/>
              </a:avLst>
            </a:prstGeom>
            <a:noFill/>
            <a:ln w="25400">
              <a:solidFill>
                <a:srgbClr val="048D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" name="양쪽 모서리가 둥근 사각형 9">
              <a:extLst>
                <a:ext uri="{FF2B5EF4-FFF2-40B4-BE49-F238E27FC236}">
                  <a16:creationId xmlns:a16="http://schemas.microsoft.com/office/drawing/2014/main" id="{6B72BFEE-30B5-9545-9DFC-37C164CF0E63}"/>
                </a:ext>
              </a:extLst>
            </p:cNvPr>
            <p:cNvSpPr/>
            <p:nvPr/>
          </p:nvSpPr>
          <p:spPr>
            <a:xfrm>
              <a:off x="2732169" y="1848557"/>
              <a:ext cx="2251060" cy="360000"/>
            </a:xfrm>
            <a:prstGeom prst="round2SameRect">
              <a:avLst>
                <a:gd name="adj1" fmla="val 29404"/>
                <a:gd name="adj2" fmla="val 0"/>
              </a:avLst>
            </a:prstGeom>
            <a:solidFill>
              <a:srgbClr val="048DFF"/>
            </a:solidFill>
            <a:ln>
              <a:solidFill>
                <a:srgbClr val="048D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6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Application Layer</a:t>
              </a:r>
            </a:p>
          </p:txBody>
        </p:sp>
        <p:sp>
          <p:nvSpPr>
            <p:cNvPr id="11" name="모서리가 둥근 직사각형 10">
              <a:extLst>
                <a:ext uri="{FF2B5EF4-FFF2-40B4-BE49-F238E27FC236}">
                  <a16:creationId xmlns:a16="http://schemas.microsoft.com/office/drawing/2014/main" id="{250A8686-7780-C342-BF78-891FB2BC26E6}"/>
                </a:ext>
              </a:extLst>
            </p:cNvPr>
            <p:cNvSpPr/>
            <p:nvPr/>
          </p:nvSpPr>
          <p:spPr>
            <a:xfrm>
              <a:off x="7410337" y="1848557"/>
              <a:ext cx="4387825" cy="3985770"/>
            </a:xfrm>
            <a:prstGeom prst="roundRect">
              <a:avLst>
                <a:gd name="adj" fmla="val 4621"/>
              </a:avLst>
            </a:prstGeom>
            <a:noFill/>
            <a:ln w="25400">
              <a:solidFill>
                <a:srgbClr val="048D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2" name="양쪽 모서리가 둥근 사각형 11">
              <a:extLst>
                <a:ext uri="{FF2B5EF4-FFF2-40B4-BE49-F238E27FC236}">
                  <a16:creationId xmlns:a16="http://schemas.microsoft.com/office/drawing/2014/main" id="{8689EBE0-6122-B048-AE31-35FC3A18C61A}"/>
                </a:ext>
              </a:extLst>
            </p:cNvPr>
            <p:cNvSpPr/>
            <p:nvPr/>
          </p:nvSpPr>
          <p:spPr>
            <a:xfrm>
              <a:off x="7410337" y="1848557"/>
              <a:ext cx="4387825" cy="3600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048DFF"/>
            </a:solidFill>
            <a:ln>
              <a:solidFill>
                <a:srgbClr val="048D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6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Back-end Layer</a:t>
              </a:r>
            </a:p>
          </p:txBody>
        </p:sp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38B8E41F-79D7-D644-B333-CB89668DD49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02824" y="2259562"/>
              <a:ext cx="720000" cy="720000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4FB5D0C-46A1-C349-ADBA-BFA384964825}"/>
                </a:ext>
              </a:extLst>
            </p:cNvPr>
            <p:cNvSpPr txBox="1"/>
            <p:nvPr/>
          </p:nvSpPr>
          <p:spPr>
            <a:xfrm>
              <a:off x="625557" y="3009218"/>
              <a:ext cx="13705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Mobile users</a:t>
              </a:r>
              <a:endPara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C337C9AC-4C0A-1C4B-AF27-1E5ECB86EE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6629" y="2208557"/>
              <a:ext cx="720000" cy="72000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6C82F15-7909-9248-9CA8-8A738EB58069}"/>
                </a:ext>
              </a:extLst>
            </p:cNvPr>
            <p:cNvSpPr txBox="1"/>
            <p:nvPr/>
          </p:nvSpPr>
          <p:spPr>
            <a:xfrm>
              <a:off x="3120133" y="2928864"/>
              <a:ext cx="155549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Android API 27</a:t>
              </a:r>
              <a:endPara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7" name="모서리가 둥근 직사각형 16">
              <a:extLst>
                <a:ext uri="{FF2B5EF4-FFF2-40B4-BE49-F238E27FC236}">
                  <a16:creationId xmlns:a16="http://schemas.microsoft.com/office/drawing/2014/main" id="{8CF14F08-94BD-2144-918C-7D4FCF8299EC}"/>
                </a:ext>
              </a:extLst>
            </p:cNvPr>
            <p:cNvSpPr/>
            <p:nvPr/>
          </p:nvSpPr>
          <p:spPr>
            <a:xfrm>
              <a:off x="2885695" y="4688237"/>
              <a:ext cx="3590400" cy="1026371"/>
            </a:xfrm>
            <a:prstGeom prst="roundRect">
              <a:avLst>
                <a:gd name="adj" fmla="val 9238"/>
              </a:avLst>
            </a:prstGeom>
            <a:noFill/>
            <a:ln w="25400">
              <a:solidFill>
                <a:srgbClr val="048D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0128802-3C46-A24C-9674-5B9FFE18268B}"/>
                </a:ext>
              </a:extLst>
            </p:cNvPr>
            <p:cNvSpPr txBox="1"/>
            <p:nvPr/>
          </p:nvSpPr>
          <p:spPr>
            <a:xfrm>
              <a:off x="4014570" y="5031468"/>
              <a:ext cx="218925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IBM Cloud workspace</a:t>
              </a:r>
              <a:endPara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C9AFD49-AA6C-1448-AAB6-2171D5549B3B}"/>
                </a:ext>
              </a:extLst>
            </p:cNvPr>
            <p:cNvSpPr txBox="1"/>
            <p:nvPr/>
          </p:nvSpPr>
          <p:spPr>
            <a:xfrm>
              <a:off x="4014570" y="5996005"/>
              <a:ext cx="179010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Watson Assistant</a:t>
              </a:r>
              <a:endPara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FE138B9F-9937-EA42-8B49-BD99F18E5BD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57878" y="5899305"/>
              <a:ext cx="540000" cy="540000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6B91BD15-A2A9-784F-BF9B-70EADEF134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11966" y="4930745"/>
              <a:ext cx="540000" cy="540000"/>
            </a:xfrm>
            <a:prstGeom prst="rect">
              <a:avLst/>
            </a:prstGeom>
          </p:spPr>
        </p:pic>
        <p:sp>
          <p:nvSpPr>
            <p:cNvPr id="22" name="모서리가 둥근 직사각형 21">
              <a:extLst>
                <a:ext uri="{FF2B5EF4-FFF2-40B4-BE49-F238E27FC236}">
                  <a16:creationId xmlns:a16="http://schemas.microsoft.com/office/drawing/2014/main" id="{9575E6CA-8DC0-1945-9A49-FE4F230AE600}"/>
                </a:ext>
              </a:extLst>
            </p:cNvPr>
            <p:cNvSpPr/>
            <p:nvPr/>
          </p:nvSpPr>
          <p:spPr>
            <a:xfrm>
              <a:off x="7748154" y="2470179"/>
              <a:ext cx="2455340" cy="3203602"/>
            </a:xfrm>
            <a:prstGeom prst="roundRect">
              <a:avLst>
                <a:gd name="adj" fmla="val 9238"/>
              </a:avLst>
            </a:prstGeom>
            <a:noFill/>
            <a:ln w="25400">
              <a:solidFill>
                <a:srgbClr val="048D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4C35E5B-0449-7A43-9172-49A073C6E8CC}"/>
                </a:ext>
              </a:extLst>
            </p:cNvPr>
            <p:cNvSpPr txBox="1"/>
            <p:nvPr/>
          </p:nvSpPr>
          <p:spPr>
            <a:xfrm>
              <a:off x="8152521" y="3256455"/>
              <a:ext cx="156812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Authentication</a:t>
              </a:r>
              <a:endPara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DAC82F2-EF2C-8A46-A577-D1FE423C0D2C}"/>
                </a:ext>
              </a:extLst>
            </p:cNvPr>
            <p:cNvSpPr txBox="1"/>
            <p:nvPr/>
          </p:nvSpPr>
          <p:spPr>
            <a:xfrm>
              <a:off x="7920305" y="4195691"/>
              <a:ext cx="203523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Real Time Database</a:t>
              </a:r>
              <a:endPara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84C337B-0EDA-D849-BC23-C460DB58AA04}"/>
                </a:ext>
              </a:extLst>
            </p:cNvPr>
            <p:cNvSpPr txBox="1"/>
            <p:nvPr/>
          </p:nvSpPr>
          <p:spPr>
            <a:xfrm>
              <a:off x="8230328" y="5162597"/>
              <a:ext cx="151060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Cloud Storage</a:t>
              </a:r>
              <a:endPara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A0AFFDD-817E-4A43-8AF9-09279DB64D69}"/>
                </a:ext>
              </a:extLst>
            </p:cNvPr>
            <p:cNvSpPr txBox="1"/>
            <p:nvPr/>
          </p:nvSpPr>
          <p:spPr>
            <a:xfrm>
              <a:off x="10603090" y="4386665"/>
              <a:ext cx="102290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Firebase </a:t>
              </a:r>
            </a:p>
            <a:p>
              <a:pPr algn="ctr"/>
              <a:r>
                <a:rPr lang="en-US" altLang="ko-KR" sz="16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server</a:t>
              </a:r>
              <a:endPara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27" name="직선 화살표 연결선 26">
              <a:extLst>
                <a:ext uri="{FF2B5EF4-FFF2-40B4-BE49-F238E27FC236}">
                  <a16:creationId xmlns:a16="http://schemas.microsoft.com/office/drawing/2014/main" id="{39F38F52-4C11-8B4E-88A6-FE5912EBE7AA}"/>
                </a:ext>
              </a:extLst>
            </p:cNvPr>
            <p:cNvCxnSpPr>
              <a:cxnSpLocks/>
            </p:cNvCxnSpPr>
            <p:nvPr/>
          </p:nvCxnSpPr>
          <p:spPr>
            <a:xfrm>
              <a:off x="1810138" y="2560084"/>
              <a:ext cx="653662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877AFDB0-A12B-1849-9D00-9844A5B1DD6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29251" y="4619047"/>
              <a:ext cx="540000" cy="540000"/>
            </a:xfrm>
            <a:prstGeom prst="rect">
              <a:avLst/>
            </a:prstGeom>
          </p:spPr>
        </p:pic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DF6E218D-8951-BC46-AB98-D473EC49E8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05824" y="3601667"/>
              <a:ext cx="540000" cy="540000"/>
            </a:xfrm>
            <a:prstGeom prst="rect">
              <a:avLst/>
            </a:prstGeom>
          </p:spPr>
        </p:pic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EB2FE820-F90A-3F47-8AFA-39F633A53FB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05824" y="2662431"/>
              <a:ext cx="540000" cy="540000"/>
            </a:xfrm>
            <a:prstGeom prst="rect">
              <a:avLst/>
            </a:prstGeom>
          </p:spPr>
        </p:pic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6D95398A-B05F-AB43-B706-2A712EC10B2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21612" y="3511667"/>
              <a:ext cx="529271" cy="720000"/>
            </a:xfrm>
            <a:prstGeom prst="rect">
              <a:avLst/>
            </a:prstGeom>
          </p:spPr>
        </p:pic>
        <p:cxnSp>
          <p:nvCxnSpPr>
            <p:cNvPr id="33" name="직선 화살표 연결선 32">
              <a:extLst>
                <a:ext uri="{FF2B5EF4-FFF2-40B4-BE49-F238E27FC236}">
                  <a16:creationId xmlns:a16="http://schemas.microsoft.com/office/drawing/2014/main" id="{92B78225-1D77-1946-A51F-65C90F58977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88535" y="3436387"/>
              <a:ext cx="0" cy="1204062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화살표 연결선 33">
              <a:extLst>
                <a:ext uri="{FF2B5EF4-FFF2-40B4-BE49-F238E27FC236}">
                  <a16:creationId xmlns:a16="http://schemas.microsoft.com/office/drawing/2014/main" id="{A583234E-9B56-8D48-BF6B-FD4268B1851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664107" y="5542180"/>
              <a:ext cx="5597" cy="446857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화살표 연결선 34">
              <a:extLst>
                <a:ext uri="{FF2B5EF4-FFF2-40B4-BE49-F238E27FC236}">
                  <a16:creationId xmlns:a16="http://schemas.microsoft.com/office/drawing/2014/main" id="{A33E57CB-6E4D-774B-A46B-4C19F3F4ABF6}"/>
                </a:ext>
              </a:extLst>
            </p:cNvPr>
            <p:cNvCxnSpPr>
              <a:cxnSpLocks/>
            </p:cNvCxnSpPr>
            <p:nvPr/>
          </p:nvCxnSpPr>
          <p:spPr>
            <a:xfrm>
              <a:off x="10244692" y="4116859"/>
              <a:ext cx="438102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꺾인 연결선[E] 43">
              <a:extLst>
                <a:ext uri="{FF2B5EF4-FFF2-40B4-BE49-F238E27FC236}">
                  <a16:creationId xmlns:a16="http://schemas.microsoft.com/office/drawing/2014/main" id="{DD421856-03C5-0D41-8638-164159BAA7A2}"/>
                </a:ext>
              </a:extLst>
            </p:cNvPr>
            <p:cNvCxnSpPr>
              <a:cxnSpLocks/>
            </p:cNvCxnSpPr>
            <p:nvPr/>
          </p:nvCxnSpPr>
          <p:spPr>
            <a:xfrm>
              <a:off x="5118019" y="2693873"/>
              <a:ext cx="2847569" cy="1062261"/>
            </a:xfrm>
            <a:prstGeom prst="bentConnector3">
              <a:avLst/>
            </a:prstGeom>
            <a:ln w="25400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126617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1836540-3927-2846-9F2E-4511F4721ADE}"/>
              </a:ext>
            </a:extLst>
          </p:cNvPr>
          <p:cNvSpPr txBox="1"/>
          <p:nvPr/>
        </p:nvSpPr>
        <p:spPr>
          <a:xfrm flipH="1">
            <a:off x="648474" y="718011"/>
            <a:ext cx="42283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전체 </a:t>
            </a:r>
            <a:r>
              <a:rPr lang="ko-KR" altLang="en-US" sz="4000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아키택처</a:t>
            </a:r>
            <a:endParaRPr lang="ko-KR" altLang="en-US" sz="40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522BCE6-4BBC-634C-A220-89D1820B25DB}"/>
              </a:ext>
            </a:extLst>
          </p:cNvPr>
          <p:cNvSpPr/>
          <p:nvPr/>
        </p:nvSpPr>
        <p:spPr>
          <a:xfrm>
            <a:off x="648476" y="1445057"/>
            <a:ext cx="2323324" cy="73500"/>
          </a:xfrm>
          <a:prstGeom prst="rect">
            <a:avLst/>
          </a:prstGeom>
          <a:solidFill>
            <a:srgbClr val="048DFF"/>
          </a:solidFill>
          <a:ln>
            <a:solidFill>
              <a:srgbClr val="048D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E426B5-78FD-3544-9A0D-C4A8C9DDA4E6}"/>
              </a:ext>
            </a:extLst>
          </p:cNvPr>
          <p:cNvSpPr txBox="1"/>
          <p:nvPr/>
        </p:nvSpPr>
        <p:spPr>
          <a:xfrm>
            <a:off x="578454" y="256346"/>
            <a:ext cx="11704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rgbClr val="048D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PART 3</a:t>
            </a:r>
            <a:endParaRPr lang="ko-KR" altLang="en-US" sz="2400" b="1" dirty="0">
              <a:solidFill>
                <a:srgbClr val="048DFF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250A8686-7780-C342-BF78-891FB2BC26E6}"/>
              </a:ext>
            </a:extLst>
          </p:cNvPr>
          <p:cNvSpPr/>
          <p:nvPr/>
        </p:nvSpPr>
        <p:spPr>
          <a:xfrm>
            <a:off x="7410337" y="1848557"/>
            <a:ext cx="4387825" cy="3985770"/>
          </a:xfrm>
          <a:prstGeom prst="roundRect">
            <a:avLst>
              <a:gd name="adj" fmla="val 6974"/>
            </a:avLst>
          </a:prstGeom>
          <a:noFill/>
          <a:ln w="25400">
            <a:solidFill>
              <a:srgbClr val="048D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양쪽 모서리가 둥근 사각형 11">
            <a:extLst>
              <a:ext uri="{FF2B5EF4-FFF2-40B4-BE49-F238E27FC236}">
                <a16:creationId xmlns:a16="http://schemas.microsoft.com/office/drawing/2014/main" id="{8689EBE0-6122-B048-AE31-35FC3A18C61A}"/>
              </a:ext>
            </a:extLst>
          </p:cNvPr>
          <p:cNvSpPr/>
          <p:nvPr/>
        </p:nvSpPr>
        <p:spPr>
          <a:xfrm>
            <a:off x="7410337" y="1848557"/>
            <a:ext cx="4387825" cy="36000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48DFF"/>
          </a:solidFill>
          <a:ln>
            <a:solidFill>
              <a:srgbClr val="048D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Back-end Layer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4FB5D0C-46A1-C349-ADBA-BFA384964825}"/>
              </a:ext>
            </a:extLst>
          </p:cNvPr>
          <p:cNvSpPr txBox="1"/>
          <p:nvPr/>
        </p:nvSpPr>
        <p:spPr>
          <a:xfrm>
            <a:off x="625557" y="3009218"/>
            <a:ext cx="13705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Mobile users</a:t>
            </a:r>
            <a:endParaRPr lang="ko-KR" altLang="en-US" sz="16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C337C9AC-4C0A-1C4B-AF27-1E5ECB86EE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629" y="2208557"/>
            <a:ext cx="720000" cy="720000"/>
          </a:xfrm>
          <a:prstGeom prst="rect">
            <a:avLst/>
          </a:prstGeom>
        </p:spPr>
      </p:pic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9575E6CA-8DC0-1945-9A49-FE4F230AE600}"/>
              </a:ext>
            </a:extLst>
          </p:cNvPr>
          <p:cNvSpPr/>
          <p:nvPr/>
        </p:nvSpPr>
        <p:spPr>
          <a:xfrm>
            <a:off x="7748154" y="2470179"/>
            <a:ext cx="2455340" cy="3203602"/>
          </a:xfrm>
          <a:prstGeom prst="roundRect">
            <a:avLst>
              <a:gd name="adj" fmla="val 9238"/>
            </a:avLst>
          </a:prstGeom>
          <a:noFill/>
          <a:ln w="25400">
            <a:solidFill>
              <a:srgbClr val="048D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4C35E5B-0449-7A43-9172-49A073C6E8CC}"/>
              </a:ext>
            </a:extLst>
          </p:cNvPr>
          <p:cNvSpPr txBox="1"/>
          <p:nvPr/>
        </p:nvSpPr>
        <p:spPr>
          <a:xfrm>
            <a:off x="8152521" y="3256455"/>
            <a:ext cx="15681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Authentication</a:t>
            </a:r>
            <a:endParaRPr lang="ko-KR" altLang="en-US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DAC82F2-EF2C-8A46-A577-D1FE423C0D2C}"/>
              </a:ext>
            </a:extLst>
          </p:cNvPr>
          <p:cNvSpPr txBox="1"/>
          <p:nvPr/>
        </p:nvSpPr>
        <p:spPr>
          <a:xfrm>
            <a:off x="7920305" y="4195691"/>
            <a:ext cx="20352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Real Time Database</a:t>
            </a:r>
            <a:endParaRPr lang="ko-KR" altLang="en-US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84C337B-0EDA-D849-BC23-C460DB58AA04}"/>
              </a:ext>
            </a:extLst>
          </p:cNvPr>
          <p:cNvSpPr txBox="1"/>
          <p:nvPr/>
        </p:nvSpPr>
        <p:spPr>
          <a:xfrm>
            <a:off x="8230328" y="5162597"/>
            <a:ext cx="15106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Cloud Storage</a:t>
            </a:r>
            <a:endParaRPr lang="ko-KR" altLang="en-US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A0AFFDD-817E-4A43-8AF9-09279DB64D69}"/>
              </a:ext>
            </a:extLst>
          </p:cNvPr>
          <p:cNvSpPr txBox="1"/>
          <p:nvPr/>
        </p:nvSpPr>
        <p:spPr>
          <a:xfrm>
            <a:off x="10603090" y="4386665"/>
            <a:ext cx="10229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Firebase </a:t>
            </a:r>
          </a:p>
          <a:p>
            <a:pPr algn="ctr"/>
            <a:r>
              <a:rPr lang="en-US" altLang="ko-KR" sz="1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server</a:t>
            </a:r>
            <a:endParaRPr lang="ko-KR" altLang="en-US" sz="16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39F38F52-4C11-8B4E-88A6-FE5912EBE7AA}"/>
              </a:ext>
            </a:extLst>
          </p:cNvPr>
          <p:cNvCxnSpPr>
            <a:cxnSpLocks/>
          </p:cNvCxnSpPr>
          <p:nvPr/>
        </p:nvCxnSpPr>
        <p:spPr>
          <a:xfrm>
            <a:off x="1748903" y="2555393"/>
            <a:ext cx="816497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그림 28">
            <a:extLst>
              <a:ext uri="{FF2B5EF4-FFF2-40B4-BE49-F238E27FC236}">
                <a16:creationId xmlns:a16="http://schemas.microsoft.com/office/drawing/2014/main" id="{877AFDB0-A12B-1849-9D00-9844A5B1DD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5631" y="4657943"/>
            <a:ext cx="540000" cy="540000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DF6E218D-8951-BC46-AB98-D473EC49E8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5631" y="3691667"/>
            <a:ext cx="540000" cy="540000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EB2FE820-F90A-3F47-8AFA-39F633A53FB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5824" y="2724833"/>
            <a:ext cx="540000" cy="540000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6D95398A-B05F-AB43-B706-2A712EC10B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1612" y="3511667"/>
            <a:ext cx="529271" cy="720000"/>
          </a:xfrm>
          <a:prstGeom prst="rect">
            <a:avLst/>
          </a:prstGeom>
        </p:spPr>
      </p:pic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92B78225-1D77-1946-A51F-65C90F58977A}"/>
              </a:ext>
            </a:extLst>
          </p:cNvPr>
          <p:cNvCxnSpPr>
            <a:cxnSpLocks/>
          </p:cNvCxnSpPr>
          <p:nvPr/>
        </p:nvCxnSpPr>
        <p:spPr>
          <a:xfrm flipV="1">
            <a:off x="3502824" y="3459341"/>
            <a:ext cx="0" cy="1159706"/>
          </a:xfrm>
          <a:prstGeom prst="straightConnector1">
            <a:avLst/>
          </a:prstGeom>
          <a:ln w="2540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A33E57CB-6E4D-774B-A46B-4C19F3F4ABF6}"/>
              </a:ext>
            </a:extLst>
          </p:cNvPr>
          <p:cNvCxnSpPr>
            <a:cxnSpLocks/>
          </p:cNvCxnSpPr>
          <p:nvPr/>
        </p:nvCxnSpPr>
        <p:spPr>
          <a:xfrm>
            <a:off x="10244692" y="4116859"/>
            <a:ext cx="438102" cy="0"/>
          </a:xfrm>
          <a:prstGeom prst="straightConnector1">
            <a:avLst/>
          </a:prstGeom>
          <a:ln w="2540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꺾인 연결선[E] 43">
            <a:extLst>
              <a:ext uri="{FF2B5EF4-FFF2-40B4-BE49-F238E27FC236}">
                <a16:creationId xmlns:a16="http://schemas.microsoft.com/office/drawing/2014/main" id="{DD421856-03C5-0D41-8638-164159BAA7A2}"/>
              </a:ext>
            </a:extLst>
          </p:cNvPr>
          <p:cNvCxnSpPr>
            <a:cxnSpLocks/>
          </p:cNvCxnSpPr>
          <p:nvPr/>
        </p:nvCxnSpPr>
        <p:spPr>
          <a:xfrm>
            <a:off x="5135289" y="2542563"/>
            <a:ext cx="2847569" cy="1062261"/>
          </a:xfrm>
          <a:prstGeom prst="bentConnector3">
            <a:avLst/>
          </a:prstGeom>
          <a:ln w="2540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5A9A09BA-1443-744C-8592-5F4EB76FB88C}"/>
              </a:ext>
            </a:extLst>
          </p:cNvPr>
          <p:cNvSpPr/>
          <p:nvPr/>
        </p:nvSpPr>
        <p:spPr>
          <a:xfrm>
            <a:off x="2732169" y="1848557"/>
            <a:ext cx="2261311" cy="1538004"/>
          </a:xfrm>
          <a:prstGeom prst="roundRect">
            <a:avLst>
              <a:gd name="adj" fmla="val 9238"/>
            </a:avLst>
          </a:prstGeom>
          <a:solidFill>
            <a:schemeClr val="bg1"/>
          </a:solidFill>
          <a:ln w="25400">
            <a:solidFill>
              <a:srgbClr val="048D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양쪽 모서리가 둥근 사각형 9">
            <a:extLst>
              <a:ext uri="{FF2B5EF4-FFF2-40B4-BE49-F238E27FC236}">
                <a16:creationId xmlns:a16="http://schemas.microsoft.com/office/drawing/2014/main" id="{6B72BFEE-30B5-9545-9DFC-37C164CF0E63}"/>
              </a:ext>
            </a:extLst>
          </p:cNvPr>
          <p:cNvSpPr/>
          <p:nvPr/>
        </p:nvSpPr>
        <p:spPr>
          <a:xfrm>
            <a:off x="2721918" y="1848557"/>
            <a:ext cx="2261311" cy="360000"/>
          </a:xfrm>
          <a:prstGeom prst="round2SameRect">
            <a:avLst>
              <a:gd name="adj1" fmla="val 29404"/>
              <a:gd name="adj2" fmla="val 0"/>
            </a:avLst>
          </a:prstGeom>
          <a:solidFill>
            <a:srgbClr val="048DFF"/>
          </a:solidFill>
          <a:ln>
            <a:solidFill>
              <a:srgbClr val="048D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Application Layer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8B8E41F-79D7-D644-B333-CB89668DD49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2824" y="2259562"/>
            <a:ext cx="720000" cy="720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6C82F15-7909-9248-9CA8-8A738EB58069}"/>
              </a:ext>
            </a:extLst>
          </p:cNvPr>
          <p:cNvSpPr txBox="1"/>
          <p:nvPr/>
        </p:nvSpPr>
        <p:spPr>
          <a:xfrm>
            <a:off x="3120133" y="2928864"/>
            <a:ext cx="15554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Android API 27</a:t>
            </a:r>
            <a:endParaRPr lang="ko-KR" altLang="en-US" sz="1600" b="1" dirty="0">
              <a:solidFill>
                <a:schemeClr val="tx2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E0E3FFB-4215-954E-BFDB-933FDC2794FD}"/>
              </a:ext>
            </a:extLst>
          </p:cNvPr>
          <p:cNvSpPr/>
          <p:nvPr/>
        </p:nvSpPr>
        <p:spPr>
          <a:xfrm>
            <a:off x="-20792" y="1646"/>
            <a:ext cx="12212792" cy="6858000"/>
          </a:xfrm>
          <a:prstGeom prst="rect">
            <a:avLst/>
          </a:prstGeom>
          <a:solidFill>
            <a:schemeClr val="bg2">
              <a:lumMod val="75000"/>
              <a:alpha val="68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E7911E5E-FD9E-4144-8544-453081CABC22}"/>
              </a:ext>
            </a:extLst>
          </p:cNvPr>
          <p:cNvSpPr/>
          <p:nvPr/>
        </p:nvSpPr>
        <p:spPr>
          <a:xfrm>
            <a:off x="2723090" y="4114005"/>
            <a:ext cx="3905066" cy="2501951"/>
          </a:xfrm>
          <a:prstGeom prst="roundRect">
            <a:avLst>
              <a:gd name="adj" fmla="val 9238"/>
            </a:avLst>
          </a:prstGeom>
          <a:solidFill>
            <a:schemeClr val="bg1"/>
          </a:solidFill>
          <a:ln w="25400">
            <a:solidFill>
              <a:srgbClr val="048D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양쪽 모서리가 둥근 사각형 7">
            <a:extLst>
              <a:ext uri="{FF2B5EF4-FFF2-40B4-BE49-F238E27FC236}">
                <a16:creationId xmlns:a16="http://schemas.microsoft.com/office/drawing/2014/main" id="{569A2013-780C-E343-A5A9-28CFAFC7A3B5}"/>
              </a:ext>
            </a:extLst>
          </p:cNvPr>
          <p:cNvSpPr/>
          <p:nvPr/>
        </p:nvSpPr>
        <p:spPr>
          <a:xfrm>
            <a:off x="2721919" y="4114005"/>
            <a:ext cx="3906238" cy="36000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48DFF"/>
          </a:solidFill>
          <a:ln>
            <a:solidFill>
              <a:srgbClr val="048D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BOT Layer</a:t>
            </a: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8CF14F08-94BD-2144-918C-7D4FCF8299EC}"/>
              </a:ext>
            </a:extLst>
          </p:cNvPr>
          <p:cNvSpPr/>
          <p:nvPr/>
        </p:nvSpPr>
        <p:spPr>
          <a:xfrm>
            <a:off x="2885694" y="4688237"/>
            <a:ext cx="3644903" cy="1026371"/>
          </a:xfrm>
          <a:prstGeom prst="roundRect">
            <a:avLst>
              <a:gd name="adj" fmla="val 9238"/>
            </a:avLst>
          </a:prstGeom>
          <a:noFill/>
          <a:ln w="25400">
            <a:solidFill>
              <a:srgbClr val="048D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0128802-3C46-A24C-9674-5B9FFE18268B}"/>
              </a:ext>
            </a:extLst>
          </p:cNvPr>
          <p:cNvSpPr txBox="1"/>
          <p:nvPr/>
        </p:nvSpPr>
        <p:spPr>
          <a:xfrm>
            <a:off x="4014570" y="5031468"/>
            <a:ext cx="21892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IBM Cloud workspace</a:t>
            </a:r>
            <a:endParaRPr lang="ko-KR" altLang="en-US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C9AFD49-AA6C-1448-AAB6-2171D5549B3B}"/>
              </a:ext>
            </a:extLst>
          </p:cNvPr>
          <p:cNvSpPr txBox="1"/>
          <p:nvPr/>
        </p:nvSpPr>
        <p:spPr>
          <a:xfrm>
            <a:off x="4014570" y="5996005"/>
            <a:ext cx="17901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Watson Assistant</a:t>
            </a:r>
            <a:endParaRPr lang="ko-KR" altLang="en-US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FE138B9F-9937-EA42-8B49-BD99F18E5BD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7878" y="5899305"/>
            <a:ext cx="540000" cy="54000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6B91BD15-A2A9-784F-BF9B-70EADEF134C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1966" y="4930745"/>
            <a:ext cx="540000" cy="540000"/>
          </a:xfrm>
          <a:prstGeom prst="rect">
            <a:avLst/>
          </a:prstGeom>
        </p:spPr>
      </p:pic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A583234E-9B56-8D48-BF6B-FD4268B1851F}"/>
              </a:ext>
            </a:extLst>
          </p:cNvPr>
          <p:cNvCxnSpPr>
            <a:cxnSpLocks/>
          </p:cNvCxnSpPr>
          <p:nvPr/>
        </p:nvCxnSpPr>
        <p:spPr>
          <a:xfrm flipH="1" flipV="1">
            <a:off x="4664107" y="5542180"/>
            <a:ext cx="5597" cy="446857"/>
          </a:xfrm>
          <a:prstGeom prst="straightConnector1">
            <a:avLst/>
          </a:prstGeom>
          <a:ln w="2540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모서리가 둥근 사각형 설명선[R] 36">
            <a:extLst>
              <a:ext uri="{FF2B5EF4-FFF2-40B4-BE49-F238E27FC236}">
                <a16:creationId xmlns:a16="http://schemas.microsoft.com/office/drawing/2014/main" id="{D746A1CA-76D2-3347-A5AC-C2F4280342C3}"/>
              </a:ext>
            </a:extLst>
          </p:cNvPr>
          <p:cNvSpPr/>
          <p:nvPr/>
        </p:nvSpPr>
        <p:spPr>
          <a:xfrm>
            <a:off x="6629890" y="1912149"/>
            <a:ext cx="5015951" cy="2026187"/>
          </a:xfrm>
          <a:prstGeom prst="wedgeRoundRectCallout">
            <a:avLst>
              <a:gd name="adj1" fmla="val -56555"/>
              <a:gd name="adj2" fmla="val 46444"/>
              <a:gd name="adj3" fmla="val 16667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08DAB5E-DC1E-5D49-B3C2-234D54A4D184}"/>
              </a:ext>
            </a:extLst>
          </p:cNvPr>
          <p:cNvSpPr txBox="1"/>
          <p:nvPr/>
        </p:nvSpPr>
        <p:spPr>
          <a:xfrm>
            <a:off x="6767636" y="2177104"/>
            <a:ext cx="4798807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Watson Assistant</a:t>
            </a:r>
          </a:p>
          <a:p>
            <a:endParaRPr lang="en-US" altLang="ko-KR" sz="14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한국어 자연어처리엔진이 포함된 </a:t>
            </a:r>
            <a:r>
              <a:rPr lang="ko-KR" altLang="en-US" sz="14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챗봇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프레임워크</a:t>
            </a:r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Watson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Assistant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서비스를 사용하면 자연어 입력을 이해하고 머신 러닝을 사용하여 인간 간의 대화를 시뮬레이션하는 방식으로 고객에게 응답하는 솔루션을 빌드할 수 있다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ko-KR" altLang="en-US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983407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1836540-3927-2846-9F2E-4511F4721ADE}"/>
              </a:ext>
            </a:extLst>
          </p:cNvPr>
          <p:cNvSpPr txBox="1"/>
          <p:nvPr/>
        </p:nvSpPr>
        <p:spPr>
          <a:xfrm flipH="1">
            <a:off x="648474" y="718011"/>
            <a:ext cx="42283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챗봇</a:t>
            </a:r>
            <a:r>
              <a:rPr lang="ko-KR" altLang="en-US" sz="4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설계 프로세스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522BCE6-4BBC-634C-A220-89D1820B25DB}"/>
              </a:ext>
            </a:extLst>
          </p:cNvPr>
          <p:cNvSpPr/>
          <p:nvPr/>
        </p:nvSpPr>
        <p:spPr>
          <a:xfrm>
            <a:off x="648476" y="1445057"/>
            <a:ext cx="2323324" cy="73500"/>
          </a:xfrm>
          <a:prstGeom prst="rect">
            <a:avLst/>
          </a:prstGeom>
          <a:solidFill>
            <a:srgbClr val="048DFF"/>
          </a:solidFill>
          <a:ln>
            <a:solidFill>
              <a:srgbClr val="048D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E426B5-78FD-3544-9A0D-C4A8C9DDA4E6}"/>
              </a:ext>
            </a:extLst>
          </p:cNvPr>
          <p:cNvSpPr txBox="1"/>
          <p:nvPr/>
        </p:nvSpPr>
        <p:spPr>
          <a:xfrm>
            <a:off x="578454" y="256346"/>
            <a:ext cx="11704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rgbClr val="048D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PART 3</a:t>
            </a:r>
            <a:endParaRPr lang="ko-KR" altLang="en-US" sz="2400" b="1" dirty="0">
              <a:solidFill>
                <a:srgbClr val="048DFF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C3314646-8E66-7E47-BF89-3F2A239C956B}"/>
              </a:ext>
            </a:extLst>
          </p:cNvPr>
          <p:cNvSpPr/>
          <p:nvPr/>
        </p:nvSpPr>
        <p:spPr>
          <a:xfrm>
            <a:off x="2358503" y="2895600"/>
            <a:ext cx="2048397" cy="1866900"/>
          </a:xfrm>
          <a:prstGeom prst="ellipse">
            <a:avLst/>
          </a:prstGeom>
          <a:noFill/>
          <a:ln w="25400">
            <a:solidFill>
              <a:srgbClr val="048D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시나리오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F18FB5DB-C2FA-3D42-8E24-F000A9E495B3}"/>
              </a:ext>
            </a:extLst>
          </p:cNvPr>
          <p:cNvSpPr/>
          <p:nvPr/>
        </p:nvSpPr>
        <p:spPr>
          <a:xfrm>
            <a:off x="5032897" y="2886660"/>
            <a:ext cx="2048397" cy="1866900"/>
          </a:xfrm>
          <a:prstGeom prst="ellipse">
            <a:avLst/>
          </a:prstGeom>
          <a:noFill/>
          <a:ln w="25400">
            <a:solidFill>
              <a:srgbClr val="048D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24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 정의</a:t>
            </a: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44195837-4DAF-824F-A4E8-F7D449A6A352}"/>
              </a:ext>
            </a:extLst>
          </p:cNvPr>
          <p:cNvSpPr/>
          <p:nvPr/>
        </p:nvSpPr>
        <p:spPr>
          <a:xfrm>
            <a:off x="7707291" y="2870716"/>
            <a:ext cx="2048397" cy="1866900"/>
          </a:xfrm>
          <a:prstGeom prst="ellipse">
            <a:avLst/>
          </a:prstGeom>
          <a:noFill/>
          <a:ln w="25400">
            <a:solidFill>
              <a:srgbClr val="048D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Dialog</a:t>
            </a:r>
          </a:p>
          <a:p>
            <a:pPr algn="ctr"/>
            <a:r>
              <a:rPr kumimoji="1" lang="ko-KR" altLang="en-US" sz="2400" b="1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정의</a:t>
            </a:r>
          </a:p>
        </p:txBody>
      </p: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9355B106-476A-8742-9B10-7335718D79CE}"/>
              </a:ext>
            </a:extLst>
          </p:cNvPr>
          <p:cNvCxnSpPr>
            <a:cxnSpLocks/>
          </p:cNvCxnSpPr>
          <p:nvPr/>
        </p:nvCxnSpPr>
        <p:spPr>
          <a:xfrm flipH="1">
            <a:off x="8728363" y="4841525"/>
            <a:ext cx="3126" cy="707220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2EA7972-290F-7541-945B-33AD2832F247}"/>
              </a:ext>
            </a:extLst>
          </p:cNvPr>
          <p:cNvSpPr txBox="1"/>
          <p:nvPr/>
        </p:nvSpPr>
        <p:spPr>
          <a:xfrm>
            <a:off x="7359396" y="5652654"/>
            <a:ext cx="273793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Watson Assistant</a:t>
            </a:r>
            <a:r>
              <a:rPr kumimoji="1"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에 적용</a:t>
            </a:r>
            <a:endParaRPr kumimoji="1"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kumimoji="1"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kumimoji="1"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이하 </a:t>
            </a:r>
            <a:r>
              <a:rPr kumimoji="1"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Watson)</a:t>
            </a:r>
            <a:endParaRPr kumimoji="1" lang="ko-KR" altLang="en-US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893D1958-D4B5-4E44-92B1-B9F165000CC2}"/>
              </a:ext>
            </a:extLst>
          </p:cNvPr>
          <p:cNvCxnSpPr>
            <a:cxnSpLocks/>
          </p:cNvCxnSpPr>
          <p:nvPr/>
        </p:nvCxnSpPr>
        <p:spPr>
          <a:xfrm flipH="1">
            <a:off x="8736178" y="1955677"/>
            <a:ext cx="3126" cy="707220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58034BA-6237-014E-98CC-C373A0658AE2}"/>
              </a:ext>
            </a:extLst>
          </p:cNvPr>
          <p:cNvSpPr txBox="1"/>
          <p:nvPr/>
        </p:nvSpPr>
        <p:spPr>
          <a:xfrm>
            <a:off x="7716669" y="1586345"/>
            <a:ext cx="20390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치료 모델</a:t>
            </a:r>
            <a:endParaRPr kumimoji="1" lang="ko-KR" altLang="en-US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024157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1836540-3927-2846-9F2E-4511F4721ADE}"/>
              </a:ext>
            </a:extLst>
          </p:cNvPr>
          <p:cNvSpPr txBox="1"/>
          <p:nvPr/>
        </p:nvSpPr>
        <p:spPr>
          <a:xfrm flipH="1">
            <a:off x="648474" y="718011"/>
            <a:ext cx="42283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시니라오</a:t>
            </a:r>
            <a:r>
              <a:rPr lang="ko-KR" altLang="en-US" sz="4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4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&amp;</a:t>
            </a:r>
            <a:r>
              <a:rPr lang="ko-KR" altLang="en-US" sz="4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기능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522BCE6-4BBC-634C-A220-89D1820B25DB}"/>
              </a:ext>
            </a:extLst>
          </p:cNvPr>
          <p:cNvSpPr/>
          <p:nvPr/>
        </p:nvSpPr>
        <p:spPr>
          <a:xfrm>
            <a:off x="648476" y="1445057"/>
            <a:ext cx="2323324" cy="73500"/>
          </a:xfrm>
          <a:prstGeom prst="rect">
            <a:avLst/>
          </a:prstGeom>
          <a:solidFill>
            <a:srgbClr val="048DFF"/>
          </a:solidFill>
          <a:ln>
            <a:solidFill>
              <a:srgbClr val="048D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E426B5-78FD-3544-9A0D-C4A8C9DDA4E6}"/>
              </a:ext>
            </a:extLst>
          </p:cNvPr>
          <p:cNvSpPr txBox="1"/>
          <p:nvPr/>
        </p:nvSpPr>
        <p:spPr>
          <a:xfrm>
            <a:off x="578454" y="256346"/>
            <a:ext cx="11704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rgbClr val="048D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PART 3</a:t>
            </a:r>
            <a:endParaRPr lang="ko-KR" altLang="en-US" sz="2400" b="1" dirty="0">
              <a:solidFill>
                <a:srgbClr val="048DFF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90406E-76A6-2247-9976-58046DC681D4}"/>
              </a:ext>
            </a:extLst>
          </p:cNvPr>
          <p:cNvSpPr txBox="1"/>
          <p:nvPr/>
        </p:nvSpPr>
        <p:spPr>
          <a:xfrm>
            <a:off x="2762636" y="6393127"/>
            <a:ext cx="78103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참고 문헌 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ko-KR" sz="16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권정혜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이재우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(2001). </a:t>
            </a:r>
            <a:r>
              <a:rPr lang="ko-KR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우울증 인지행동치료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한국 인지행동치료</a:t>
            </a:r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1(1), 1-22.</a:t>
            </a:r>
            <a:endParaRPr lang="ko-KR" altLang="ko-KR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9A566953-F262-9644-A5F6-B01C567FAEAD}"/>
              </a:ext>
            </a:extLst>
          </p:cNvPr>
          <p:cNvSpPr/>
          <p:nvPr/>
        </p:nvSpPr>
        <p:spPr>
          <a:xfrm>
            <a:off x="2785611" y="2422206"/>
            <a:ext cx="209164" cy="209164"/>
          </a:xfrm>
          <a:prstGeom prst="ellipse">
            <a:avLst/>
          </a:prstGeom>
          <a:solidFill>
            <a:srgbClr val="048D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0AD7DFEF-6EE0-FA44-96E7-34D66CB06437}"/>
              </a:ext>
            </a:extLst>
          </p:cNvPr>
          <p:cNvCxnSpPr>
            <a:cxnSpLocks/>
            <a:stCxn id="2" idx="6"/>
          </p:cNvCxnSpPr>
          <p:nvPr/>
        </p:nvCxnSpPr>
        <p:spPr>
          <a:xfrm>
            <a:off x="2994775" y="2526788"/>
            <a:ext cx="6573982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>
            <a:extLst>
              <a:ext uri="{FF2B5EF4-FFF2-40B4-BE49-F238E27FC236}">
                <a16:creationId xmlns:a16="http://schemas.microsoft.com/office/drawing/2014/main" id="{8061B389-E7E3-C140-BCCC-5E794EC3CC38}"/>
              </a:ext>
            </a:extLst>
          </p:cNvPr>
          <p:cNvSpPr/>
          <p:nvPr/>
        </p:nvSpPr>
        <p:spPr>
          <a:xfrm>
            <a:off x="3852411" y="2422206"/>
            <a:ext cx="209164" cy="209164"/>
          </a:xfrm>
          <a:prstGeom prst="ellipse">
            <a:avLst/>
          </a:prstGeom>
          <a:solidFill>
            <a:srgbClr val="048D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737A563D-494A-DD40-9BFB-278940CEB13D}"/>
              </a:ext>
            </a:extLst>
          </p:cNvPr>
          <p:cNvSpPr/>
          <p:nvPr/>
        </p:nvSpPr>
        <p:spPr>
          <a:xfrm>
            <a:off x="5651954" y="2422206"/>
            <a:ext cx="209164" cy="209164"/>
          </a:xfrm>
          <a:prstGeom prst="ellipse">
            <a:avLst/>
          </a:prstGeom>
          <a:solidFill>
            <a:srgbClr val="048D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AA6054-9049-604F-A2C0-13242618BDDB}"/>
              </a:ext>
            </a:extLst>
          </p:cNvPr>
          <p:cNvSpPr txBox="1"/>
          <p:nvPr/>
        </p:nvSpPr>
        <p:spPr>
          <a:xfrm>
            <a:off x="1198111" y="2345299"/>
            <a:ext cx="11015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시나리오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C17E347-B598-A645-B21B-262F76875512}"/>
              </a:ext>
            </a:extLst>
          </p:cNvPr>
          <p:cNvSpPr txBox="1"/>
          <p:nvPr/>
        </p:nvSpPr>
        <p:spPr>
          <a:xfrm>
            <a:off x="1392907" y="4621024"/>
            <a:ext cx="6431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C0FA89F-E882-7448-BF6B-FDA1B95598FB}"/>
              </a:ext>
            </a:extLst>
          </p:cNvPr>
          <p:cNvSpPr txBox="1"/>
          <p:nvPr/>
        </p:nvSpPr>
        <p:spPr>
          <a:xfrm>
            <a:off x="2265262" y="4621024"/>
            <a:ext cx="95031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인지행동치료 설명</a:t>
            </a:r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심리 노트 작성 권유</a:t>
            </a:r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인지적 오류 판단</a:t>
            </a:r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간단한 인사</a:t>
            </a:r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사건 판단 및 분석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429EE83-9E81-CF46-9E4C-E16405126B7A}"/>
              </a:ext>
            </a:extLst>
          </p:cNvPr>
          <p:cNvSpPr txBox="1"/>
          <p:nvPr/>
        </p:nvSpPr>
        <p:spPr>
          <a:xfrm>
            <a:off x="3635430" y="2881612"/>
            <a:ext cx="6431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소개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CAB21F5-DD68-DC47-84A6-447311DACAFC}"/>
              </a:ext>
            </a:extLst>
          </p:cNvPr>
          <p:cNvSpPr txBox="1"/>
          <p:nvPr/>
        </p:nvSpPr>
        <p:spPr>
          <a:xfrm>
            <a:off x="2552541" y="2865878"/>
            <a:ext cx="6431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인사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CBB0B6E-FB0F-734B-9406-C28353276DC8}"/>
              </a:ext>
            </a:extLst>
          </p:cNvPr>
          <p:cNvSpPr txBox="1"/>
          <p:nvPr/>
        </p:nvSpPr>
        <p:spPr>
          <a:xfrm>
            <a:off x="4718432" y="2865878"/>
            <a:ext cx="20762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인지행동치료 질문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9141CD6-AB20-2D4D-A940-F3FB30FF53A3}"/>
              </a:ext>
            </a:extLst>
          </p:cNvPr>
          <p:cNvSpPr txBox="1"/>
          <p:nvPr/>
        </p:nvSpPr>
        <p:spPr>
          <a:xfrm>
            <a:off x="7234518" y="2865878"/>
            <a:ext cx="11592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상담 시작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5BE4B01-1AE4-9A45-9E92-540F6B41B907}"/>
              </a:ext>
            </a:extLst>
          </p:cNvPr>
          <p:cNvSpPr txBox="1"/>
          <p:nvPr/>
        </p:nvSpPr>
        <p:spPr>
          <a:xfrm>
            <a:off x="8983319" y="2851150"/>
            <a:ext cx="11592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과제 작성</a:t>
            </a: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57DED88B-AC77-6248-AADC-0D54BF23F6A0}"/>
              </a:ext>
            </a:extLst>
          </p:cNvPr>
          <p:cNvSpPr/>
          <p:nvPr/>
        </p:nvSpPr>
        <p:spPr>
          <a:xfrm>
            <a:off x="7709582" y="2422206"/>
            <a:ext cx="209164" cy="209164"/>
          </a:xfrm>
          <a:prstGeom prst="ellipse">
            <a:avLst/>
          </a:prstGeom>
          <a:solidFill>
            <a:srgbClr val="048D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A7277864-42BC-D841-B019-D2BC8937E3E8}"/>
              </a:ext>
            </a:extLst>
          </p:cNvPr>
          <p:cNvSpPr/>
          <p:nvPr/>
        </p:nvSpPr>
        <p:spPr>
          <a:xfrm>
            <a:off x="9458383" y="2422206"/>
            <a:ext cx="209164" cy="209164"/>
          </a:xfrm>
          <a:prstGeom prst="ellipse">
            <a:avLst/>
          </a:prstGeom>
          <a:solidFill>
            <a:srgbClr val="048D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143429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1836540-3927-2846-9F2E-4511F4721ADE}"/>
              </a:ext>
            </a:extLst>
          </p:cNvPr>
          <p:cNvSpPr txBox="1"/>
          <p:nvPr/>
        </p:nvSpPr>
        <p:spPr>
          <a:xfrm flipH="1">
            <a:off x="648474" y="718011"/>
            <a:ext cx="42283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Dialog </a:t>
            </a:r>
            <a:r>
              <a:rPr lang="ko-KR" altLang="en-US" sz="4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정의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522BCE6-4BBC-634C-A220-89D1820B25DB}"/>
              </a:ext>
            </a:extLst>
          </p:cNvPr>
          <p:cNvSpPr/>
          <p:nvPr/>
        </p:nvSpPr>
        <p:spPr>
          <a:xfrm>
            <a:off x="648476" y="1445057"/>
            <a:ext cx="2323324" cy="73500"/>
          </a:xfrm>
          <a:prstGeom prst="rect">
            <a:avLst/>
          </a:prstGeom>
          <a:solidFill>
            <a:srgbClr val="048DFF"/>
          </a:solidFill>
          <a:ln>
            <a:solidFill>
              <a:srgbClr val="048D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E426B5-78FD-3544-9A0D-C4A8C9DDA4E6}"/>
              </a:ext>
            </a:extLst>
          </p:cNvPr>
          <p:cNvSpPr txBox="1"/>
          <p:nvPr/>
        </p:nvSpPr>
        <p:spPr>
          <a:xfrm>
            <a:off x="578454" y="256346"/>
            <a:ext cx="11704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rgbClr val="048D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PART 3</a:t>
            </a:r>
            <a:endParaRPr lang="ko-KR" altLang="en-US" sz="2400" b="1" dirty="0">
              <a:solidFill>
                <a:srgbClr val="048DFF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CDEF9A-DF1D-BC43-98C8-700B69FF4BED}"/>
              </a:ext>
            </a:extLst>
          </p:cNvPr>
          <p:cNvSpPr txBox="1"/>
          <p:nvPr/>
        </p:nvSpPr>
        <p:spPr>
          <a:xfrm>
            <a:off x="4526851" y="1281752"/>
            <a:ext cx="31382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Watson</a:t>
            </a: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 적용될 대화 흐름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8B7485D-6DFF-8446-81DF-C39D15598E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3590" y="1989638"/>
            <a:ext cx="7004819" cy="4586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568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1836540-3927-2846-9F2E-4511F4721ADE}"/>
              </a:ext>
            </a:extLst>
          </p:cNvPr>
          <p:cNvSpPr txBox="1"/>
          <p:nvPr/>
        </p:nvSpPr>
        <p:spPr>
          <a:xfrm flipH="1">
            <a:off x="648474" y="718011"/>
            <a:ext cx="42283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Watson</a:t>
            </a:r>
            <a:endParaRPr lang="ko-KR" altLang="en-US" sz="40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522BCE6-4BBC-634C-A220-89D1820B25DB}"/>
              </a:ext>
            </a:extLst>
          </p:cNvPr>
          <p:cNvSpPr/>
          <p:nvPr/>
        </p:nvSpPr>
        <p:spPr>
          <a:xfrm>
            <a:off x="648476" y="1445057"/>
            <a:ext cx="2323324" cy="73500"/>
          </a:xfrm>
          <a:prstGeom prst="rect">
            <a:avLst/>
          </a:prstGeom>
          <a:solidFill>
            <a:srgbClr val="048DFF"/>
          </a:solidFill>
          <a:ln>
            <a:solidFill>
              <a:srgbClr val="048D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E426B5-78FD-3544-9A0D-C4A8C9DDA4E6}"/>
              </a:ext>
            </a:extLst>
          </p:cNvPr>
          <p:cNvSpPr txBox="1"/>
          <p:nvPr/>
        </p:nvSpPr>
        <p:spPr>
          <a:xfrm>
            <a:off x="578454" y="256346"/>
            <a:ext cx="11704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rgbClr val="048D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PART 3</a:t>
            </a:r>
            <a:endParaRPr lang="ko-KR" altLang="en-US" sz="2400" b="1" dirty="0">
              <a:solidFill>
                <a:srgbClr val="048DFF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1D068E-EE67-724B-8D8C-5854271F8396}"/>
              </a:ext>
            </a:extLst>
          </p:cNvPr>
          <p:cNvSpPr txBox="1"/>
          <p:nvPr/>
        </p:nvSpPr>
        <p:spPr>
          <a:xfrm>
            <a:off x="5644850" y="4716344"/>
            <a:ext cx="8819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Entity</a:t>
            </a:r>
            <a:endParaRPr lang="ko-KR" altLang="en-US" sz="20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AC680B3-0AEB-4448-89BB-745DFDE4C4CD}"/>
              </a:ext>
            </a:extLst>
          </p:cNvPr>
          <p:cNvSpPr txBox="1"/>
          <p:nvPr/>
        </p:nvSpPr>
        <p:spPr>
          <a:xfrm>
            <a:off x="9603106" y="4728386"/>
            <a:ext cx="9316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Dialog</a:t>
            </a:r>
            <a:endParaRPr lang="ko-KR" altLang="en-US" sz="20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1312A06-F3C1-C841-A91C-2D4A122EEFC0}"/>
              </a:ext>
            </a:extLst>
          </p:cNvPr>
          <p:cNvSpPr txBox="1"/>
          <p:nvPr/>
        </p:nvSpPr>
        <p:spPr>
          <a:xfrm>
            <a:off x="1681439" y="4728386"/>
            <a:ext cx="9112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Intent</a:t>
            </a:r>
            <a:endParaRPr lang="ko-KR" altLang="en-US" sz="20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AC36622A-4D18-A346-A0A2-6728B81ADF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676" y="1524578"/>
            <a:ext cx="3742691" cy="3429894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E0A2DB5D-3E96-AB42-91AB-437F64A276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8611" y="1518557"/>
            <a:ext cx="3788012" cy="3429894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033A6FEE-8FB1-F240-8F9B-F814E2FE1F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6867" y="1518557"/>
            <a:ext cx="3737918" cy="342989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D11DD37-3D72-1845-BA7B-AC33E3FC99DD}"/>
              </a:ext>
            </a:extLst>
          </p:cNvPr>
          <p:cNvSpPr txBox="1"/>
          <p:nvPr/>
        </p:nvSpPr>
        <p:spPr>
          <a:xfrm>
            <a:off x="802633" y="5053153"/>
            <a:ext cx="2668885" cy="13580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자연어로 이야기했을 때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말하는 사람의 발화 의도</a:t>
            </a:r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ex) </a:t>
            </a:r>
            <a:r>
              <a:rPr lang="ko-KR" altLang="en-US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소리가 너무 작아  </a:t>
            </a:r>
            <a:endParaRPr lang="en-US" altLang="ko-KR" sz="14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 algn="just">
              <a:lnSpc>
                <a:spcPct val="150000"/>
              </a:lnSpc>
              <a:buFont typeface="Wingdings" pitchFamily="2" charset="2"/>
              <a:buChar char="§"/>
            </a:pP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Intent :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볼륨 높여라</a:t>
            </a:r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501780-3DAA-854A-8672-11360621AA3D}"/>
              </a:ext>
            </a:extLst>
          </p:cNvPr>
          <p:cNvSpPr txBox="1"/>
          <p:nvPr/>
        </p:nvSpPr>
        <p:spPr>
          <a:xfrm>
            <a:off x="4600062" y="5041111"/>
            <a:ext cx="3483284" cy="16812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문장에 들어가는 구성 요소들</a:t>
            </a:r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ex) </a:t>
            </a:r>
            <a:r>
              <a:rPr lang="ko-KR" altLang="en-US" sz="1400" b="1" u="sng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라디오</a:t>
            </a:r>
            <a:r>
              <a:rPr lang="ko-KR" altLang="en-US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400" b="1" u="sng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소리</a:t>
            </a:r>
            <a:r>
              <a:rPr lang="ko-KR" altLang="en-US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400" b="1" u="sng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조금만</a:t>
            </a:r>
            <a:r>
              <a:rPr lang="ko-KR" altLang="en-US" sz="1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키워줘</a:t>
            </a:r>
            <a:endParaRPr lang="en-US" altLang="ko-KR" sz="14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 algn="just">
              <a:lnSpc>
                <a:spcPct val="150000"/>
              </a:lnSpc>
              <a:buFont typeface="Wingdings" pitchFamily="2" charset="2"/>
              <a:buChar char="§"/>
            </a:pP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Entity @appliance :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라디오</a:t>
            </a:r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 algn="just">
              <a:lnSpc>
                <a:spcPct val="150000"/>
              </a:lnSpc>
              <a:buFont typeface="Wingdings" pitchFamily="2" charset="2"/>
              <a:buChar char="§"/>
            </a:pP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Entity @feature :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볼륨</a:t>
            </a:r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 algn="just">
              <a:lnSpc>
                <a:spcPct val="150000"/>
              </a:lnSpc>
              <a:buFont typeface="Wingdings" pitchFamily="2" charset="2"/>
              <a:buChar char="§"/>
            </a:pP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Entity @number : 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조금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(volume:1)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DE1D1F6-6838-0E4D-A806-BCD9A35574A6}"/>
              </a:ext>
            </a:extLst>
          </p:cNvPr>
          <p:cNvSpPr txBox="1"/>
          <p:nvPr/>
        </p:nvSpPr>
        <p:spPr>
          <a:xfrm>
            <a:off x="8640003" y="5041111"/>
            <a:ext cx="2857808" cy="10348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미리 설계된 대화의 흐름</a:t>
            </a:r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Entity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와 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Intent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등을 사용하여 사용자와 상호작용하고 응답을 제공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4263CBE-AB47-A646-9696-D9F7EEC1D9B7}"/>
              </a:ext>
            </a:extLst>
          </p:cNvPr>
          <p:cNvSpPr txBox="1"/>
          <p:nvPr/>
        </p:nvSpPr>
        <p:spPr>
          <a:xfrm>
            <a:off x="2971800" y="888889"/>
            <a:ext cx="19672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주요 구성 요소</a:t>
            </a:r>
          </a:p>
        </p:txBody>
      </p:sp>
    </p:spTree>
    <p:extLst>
      <p:ext uri="{BB962C8B-B14F-4D97-AF65-F5344CB8AC3E}">
        <p14:creationId xmlns:p14="http://schemas.microsoft.com/office/powerpoint/2010/main" val="9941517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1836540-3927-2846-9F2E-4511F4721ADE}"/>
              </a:ext>
            </a:extLst>
          </p:cNvPr>
          <p:cNvSpPr txBox="1"/>
          <p:nvPr/>
        </p:nvSpPr>
        <p:spPr>
          <a:xfrm flipH="1">
            <a:off x="648474" y="718011"/>
            <a:ext cx="42283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Watson</a:t>
            </a:r>
            <a:endParaRPr lang="ko-KR" altLang="en-US" sz="40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522BCE6-4BBC-634C-A220-89D1820B25DB}"/>
              </a:ext>
            </a:extLst>
          </p:cNvPr>
          <p:cNvSpPr/>
          <p:nvPr/>
        </p:nvSpPr>
        <p:spPr>
          <a:xfrm>
            <a:off x="648476" y="1445057"/>
            <a:ext cx="2323324" cy="73500"/>
          </a:xfrm>
          <a:prstGeom prst="rect">
            <a:avLst/>
          </a:prstGeom>
          <a:solidFill>
            <a:srgbClr val="048DFF"/>
          </a:solidFill>
          <a:ln>
            <a:solidFill>
              <a:srgbClr val="048D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E426B5-78FD-3544-9A0D-C4A8C9DDA4E6}"/>
              </a:ext>
            </a:extLst>
          </p:cNvPr>
          <p:cNvSpPr txBox="1"/>
          <p:nvPr/>
        </p:nvSpPr>
        <p:spPr>
          <a:xfrm>
            <a:off x="578454" y="256346"/>
            <a:ext cx="11704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rgbClr val="048D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PART 3</a:t>
            </a:r>
            <a:endParaRPr lang="ko-KR" altLang="en-US" sz="2400" b="1" dirty="0">
              <a:solidFill>
                <a:srgbClr val="048DFF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90E115-3A71-BC40-AAEB-4FE46148844B}"/>
              </a:ext>
            </a:extLst>
          </p:cNvPr>
          <p:cNvSpPr txBox="1"/>
          <p:nvPr/>
        </p:nvSpPr>
        <p:spPr>
          <a:xfrm>
            <a:off x="2971800" y="888889"/>
            <a:ext cx="13500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구현 방법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6CEBE1-91FC-CB4C-B491-430E37154BA7}"/>
              </a:ext>
            </a:extLst>
          </p:cNvPr>
          <p:cNvSpPr txBox="1"/>
          <p:nvPr/>
        </p:nvSpPr>
        <p:spPr>
          <a:xfrm>
            <a:off x="4884564" y="5122403"/>
            <a:ext cx="8707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Entity</a:t>
            </a:r>
            <a:endParaRPr lang="ko-KR" altLang="en-US" sz="20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2008491-E806-0A45-91D4-13CD5E6F3381}"/>
              </a:ext>
            </a:extLst>
          </p:cNvPr>
          <p:cNvSpPr txBox="1"/>
          <p:nvPr/>
        </p:nvSpPr>
        <p:spPr>
          <a:xfrm>
            <a:off x="9371043" y="5122403"/>
            <a:ext cx="9316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Dialog</a:t>
            </a:r>
            <a:endParaRPr lang="ko-KR" altLang="en-US" sz="20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698A08C-E006-D343-AB4A-5A51DFA6F25E}"/>
              </a:ext>
            </a:extLst>
          </p:cNvPr>
          <p:cNvSpPr txBox="1"/>
          <p:nvPr/>
        </p:nvSpPr>
        <p:spPr>
          <a:xfrm>
            <a:off x="1438831" y="5146939"/>
            <a:ext cx="8782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Intent	</a:t>
            </a:r>
            <a:endParaRPr lang="ko-KR" altLang="en-US" sz="20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0EEEB5F-9673-644F-BCFF-A4647FBABD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3278" y="1906935"/>
            <a:ext cx="3907133" cy="28800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708D823-FE93-2440-8FA2-51D52CDEF5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1252" y="1906935"/>
            <a:ext cx="3857376" cy="28800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81413CB-2C0E-AF4B-8EDA-848684F68A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9314" y="1887562"/>
            <a:ext cx="1757288" cy="28800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DEE84F9-57F4-B540-B1A2-1EF253857CEF}"/>
              </a:ext>
            </a:extLst>
          </p:cNvPr>
          <p:cNvSpPr txBox="1"/>
          <p:nvPr/>
        </p:nvSpPr>
        <p:spPr>
          <a:xfrm>
            <a:off x="666164" y="5547049"/>
            <a:ext cx="2854143" cy="7117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작업 공간당 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100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</a:t>
            </a:r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작업 공간당 학습 말뭉치 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25,000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</a:t>
            </a:r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9A43079-0F3C-D548-A98A-73214041892D}"/>
              </a:ext>
            </a:extLst>
          </p:cNvPr>
          <p:cNvSpPr txBox="1"/>
          <p:nvPr/>
        </p:nvSpPr>
        <p:spPr>
          <a:xfrm>
            <a:off x="4193142" y="5548983"/>
            <a:ext cx="2854143" cy="7117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작업 공간당 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25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</a:t>
            </a:r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작업 공간당 학습 개체 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100,000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</a:t>
            </a:r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C60E59A-FDF2-C64F-95B3-1193FA52073C}"/>
              </a:ext>
            </a:extLst>
          </p:cNvPr>
          <p:cNvSpPr txBox="1"/>
          <p:nvPr/>
        </p:nvSpPr>
        <p:spPr>
          <a:xfrm>
            <a:off x="8409772" y="5502114"/>
            <a:ext cx="2854143" cy="3885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작업 공간당 대화상자 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25,000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</a:t>
            </a:r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009237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8D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F060E9F-5D72-FD41-BE41-9CC930DFDF36}"/>
              </a:ext>
            </a:extLst>
          </p:cNvPr>
          <p:cNvSpPr txBox="1"/>
          <p:nvPr/>
        </p:nvSpPr>
        <p:spPr>
          <a:xfrm flipH="1">
            <a:off x="648476" y="651768"/>
            <a:ext cx="14741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목차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BB7D431-177E-664E-85D2-3275BF49D430}"/>
              </a:ext>
            </a:extLst>
          </p:cNvPr>
          <p:cNvSpPr txBox="1"/>
          <p:nvPr/>
        </p:nvSpPr>
        <p:spPr>
          <a:xfrm flipH="1">
            <a:off x="5227252" y="1944585"/>
            <a:ext cx="47419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</a:t>
            </a:r>
            <a:r>
              <a:rPr lang="ko-KR" altLang="en-US" sz="32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목적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3F72135-6D0D-2649-A799-5273CF87FE2A}"/>
              </a:ext>
            </a:extLst>
          </p:cNvPr>
          <p:cNvSpPr txBox="1"/>
          <p:nvPr/>
        </p:nvSpPr>
        <p:spPr>
          <a:xfrm flipH="1">
            <a:off x="5227252" y="2982900"/>
            <a:ext cx="47419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</a:t>
            </a:r>
            <a:r>
              <a:rPr lang="ko-KR" altLang="en-US" sz="32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이론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BDB8A14-2067-D746-A920-C8972F11CA21}"/>
              </a:ext>
            </a:extLst>
          </p:cNvPr>
          <p:cNvSpPr/>
          <p:nvPr/>
        </p:nvSpPr>
        <p:spPr>
          <a:xfrm>
            <a:off x="648476" y="1445057"/>
            <a:ext cx="2323324" cy="73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6262AD-306F-3A48-8223-65169E6D3EDF}"/>
              </a:ext>
            </a:extLst>
          </p:cNvPr>
          <p:cNvSpPr txBox="1"/>
          <p:nvPr/>
        </p:nvSpPr>
        <p:spPr>
          <a:xfrm flipH="1">
            <a:off x="5227252" y="4021215"/>
            <a:ext cx="47419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</a:t>
            </a:r>
            <a:r>
              <a:rPr lang="ko-KR" altLang="en-US" sz="32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구현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D472385-4156-6E4F-B7D5-12065F0B3335}"/>
              </a:ext>
            </a:extLst>
          </p:cNvPr>
          <p:cNvSpPr txBox="1"/>
          <p:nvPr/>
        </p:nvSpPr>
        <p:spPr>
          <a:xfrm flipH="1">
            <a:off x="5227252" y="5059530"/>
            <a:ext cx="47419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4.</a:t>
            </a:r>
            <a:r>
              <a:rPr lang="ko-KR" altLang="en-US" sz="32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32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Q</a:t>
            </a:r>
            <a:r>
              <a:rPr lang="ko-KR" altLang="en-US" sz="32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32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&amp;</a:t>
            </a:r>
            <a:r>
              <a:rPr lang="ko-KR" altLang="en-US" sz="32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32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</a:t>
            </a:r>
            <a:endParaRPr lang="ko-KR" altLang="en-US" sz="32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92379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1836540-3927-2846-9F2E-4511F4721ADE}"/>
              </a:ext>
            </a:extLst>
          </p:cNvPr>
          <p:cNvSpPr txBox="1"/>
          <p:nvPr/>
        </p:nvSpPr>
        <p:spPr>
          <a:xfrm flipH="1">
            <a:off x="648474" y="718011"/>
            <a:ext cx="42283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Watson</a:t>
            </a:r>
            <a:endParaRPr lang="ko-KR" altLang="en-US" sz="40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522BCE6-4BBC-634C-A220-89D1820B25DB}"/>
              </a:ext>
            </a:extLst>
          </p:cNvPr>
          <p:cNvSpPr/>
          <p:nvPr/>
        </p:nvSpPr>
        <p:spPr>
          <a:xfrm>
            <a:off x="648476" y="1445057"/>
            <a:ext cx="2323324" cy="73500"/>
          </a:xfrm>
          <a:prstGeom prst="rect">
            <a:avLst/>
          </a:prstGeom>
          <a:solidFill>
            <a:srgbClr val="048DFF"/>
          </a:solidFill>
          <a:ln>
            <a:solidFill>
              <a:srgbClr val="048D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E426B5-78FD-3544-9A0D-C4A8C9DDA4E6}"/>
              </a:ext>
            </a:extLst>
          </p:cNvPr>
          <p:cNvSpPr txBox="1"/>
          <p:nvPr/>
        </p:nvSpPr>
        <p:spPr>
          <a:xfrm>
            <a:off x="578454" y="256346"/>
            <a:ext cx="11704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rgbClr val="048D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PART 3</a:t>
            </a:r>
            <a:endParaRPr lang="ko-KR" altLang="en-US" sz="2400" b="1" dirty="0">
              <a:solidFill>
                <a:srgbClr val="048DFF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4A3D51-E578-AB49-A430-909E56F1087A}"/>
              </a:ext>
            </a:extLst>
          </p:cNvPr>
          <p:cNvSpPr txBox="1"/>
          <p:nvPr/>
        </p:nvSpPr>
        <p:spPr>
          <a:xfrm>
            <a:off x="2971800" y="888889"/>
            <a:ext cx="20361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치료 모델</a:t>
            </a:r>
            <a:r>
              <a:rPr lang="en-US" altLang="ko-KR" sz="2400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400" b="1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구현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42A82DB-23D1-994E-B6AA-026FB35502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3643" y="1887562"/>
            <a:ext cx="3889197" cy="36000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80B9626-B943-C04C-A571-0C945BF4A0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3824" y="1887562"/>
            <a:ext cx="3286104" cy="36000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DF39FC7-BC0A-1E45-B6A1-585EB50DDC00}"/>
              </a:ext>
            </a:extLst>
          </p:cNvPr>
          <p:cNvSpPr txBox="1"/>
          <p:nvPr/>
        </p:nvSpPr>
        <p:spPr>
          <a:xfrm>
            <a:off x="8950542" y="5729490"/>
            <a:ext cx="26500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사건 분석 노드 세부사항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386FE2C-EDD0-6440-9FF1-56AF2DA18F4D}"/>
              </a:ext>
            </a:extLst>
          </p:cNvPr>
          <p:cNvSpPr txBox="1"/>
          <p:nvPr/>
        </p:nvSpPr>
        <p:spPr>
          <a:xfrm>
            <a:off x="4854908" y="5729490"/>
            <a:ext cx="19639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Dialog </a:t>
            </a:r>
            <a:r>
              <a:rPr lang="ko-KR" altLang="en-US" sz="2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트리 구조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B37FAE35-CCE8-A047-B5AE-46BB40B51EE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894"/>
          <a:stretch/>
        </p:blipFill>
        <p:spPr>
          <a:xfrm>
            <a:off x="294468" y="1812943"/>
            <a:ext cx="3469734" cy="360000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4" name="액자 13">
            <a:extLst>
              <a:ext uri="{FF2B5EF4-FFF2-40B4-BE49-F238E27FC236}">
                <a16:creationId xmlns:a16="http://schemas.microsoft.com/office/drawing/2014/main" id="{47CDDD61-B7CB-0A44-B1BD-164F2F1CD743}"/>
              </a:ext>
            </a:extLst>
          </p:cNvPr>
          <p:cNvSpPr/>
          <p:nvPr/>
        </p:nvSpPr>
        <p:spPr>
          <a:xfrm>
            <a:off x="294469" y="2293749"/>
            <a:ext cx="3285640" cy="3119194"/>
          </a:xfrm>
          <a:prstGeom prst="frame">
            <a:avLst>
              <a:gd name="adj1" fmla="val 941"/>
            </a:avLst>
          </a:prstGeom>
          <a:solidFill>
            <a:srgbClr val="048DFF"/>
          </a:solidFill>
          <a:ln>
            <a:solidFill>
              <a:srgbClr val="048D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1738F6-4DB8-E44E-84B6-19C091D7A877}"/>
              </a:ext>
            </a:extLst>
          </p:cNvPr>
          <p:cNvSpPr txBox="1"/>
          <p:nvPr/>
        </p:nvSpPr>
        <p:spPr>
          <a:xfrm>
            <a:off x="1357642" y="5693694"/>
            <a:ext cx="11592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치료 모델</a:t>
            </a:r>
          </a:p>
        </p:txBody>
      </p:sp>
    </p:spTree>
    <p:extLst>
      <p:ext uri="{BB962C8B-B14F-4D97-AF65-F5344CB8AC3E}">
        <p14:creationId xmlns:p14="http://schemas.microsoft.com/office/powerpoint/2010/main" val="24414765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E7911E5E-FD9E-4144-8544-453081CABC22}"/>
              </a:ext>
            </a:extLst>
          </p:cNvPr>
          <p:cNvSpPr/>
          <p:nvPr/>
        </p:nvSpPr>
        <p:spPr>
          <a:xfrm>
            <a:off x="2723090" y="4114005"/>
            <a:ext cx="3905066" cy="2501951"/>
          </a:xfrm>
          <a:prstGeom prst="roundRect">
            <a:avLst>
              <a:gd name="adj" fmla="val 9238"/>
            </a:avLst>
          </a:prstGeom>
          <a:solidFill>
            <a:schemeClr val="bg1"/>
          </a:solidFill>
          <a:ln w="25400">
            <a:solidFill>
              <a:srgbClr val="048D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양쪽 모서리가 둥근 사각형 7">
            <a:extLst>
              <a:ext uri="{FF2B5EF4-FFF2-40B4-BE49-F238E27FC236}">
                <a16:creationId xmlns:a16="http://schemas.microsoft.com/office/drawing/2014/main" id="{569A2013-780C-E343-A5A9-28CFAFC7A3B5}"/>
              </a:ext>
            </a:extLst>
          </p:cNvPr>
          <p:cNvSpPr/>
          <p:nvPr/>
        </p:nvSpPr>
        <p:spPr>
          <a:xfrm>
            <a:off x="2732168" y="4100720"/>
            <a:ext cx="3879251" cy="36000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48DFF"/>
          </a:solidFill>
          <a:ln>
            <a:solidFill>
              <a:srgbClr val="048D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BOT Layer</a:t>
            </a: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8CF14F08-94BD-2144-918C-7D4FCF8299EC}"/>
              </a:ext>
            </a:extLst>
          </p:cNvPr>
          <p:cNvSpPr/>
          <p:nvPr/>
        </p:nvSpPr>
        <p:spPr>
          <a:xfrm>
            <a:off x="2885694" y="4688237"/>
            <a:ext cx="3644903" cy="1026371"/>
          </a:xfrm>
          <a:prstGeom prst="roundRect">
            <a:avLst>
              <a:gd name="adj" fmla="val 9238"/>
            </a:avLst>
          </a:prstGeom>
          <a:noFill/>
          <a:ln w="25400">
            <a:solidFill>
              <a:srgbClr val="048D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0128802-3C46-A24C-9674-5B9FFE18268B}"/>
              </a:ext>
            </a:extLst>
          </p:cNvPr>
          <p:cNvSpPr txBox="1"/>
          <p:nvPr/>
        </p:nvSpPr>
        <p:spPr>
          <a:xfrm>
            <a:off x="4014570" y="5031468"/>
            <a:ext cx="21892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IBM Cloud workspace</a:t>
            </a:r>
            <a:endParaRPr lang="ko-KR" altLang="en-US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C9AFD49-AA6C-1448-AAB6-2171D5549B3B}"/>
              </a:ext>
            </a:extLst>
          </p:cNvPr>
          <p:cNvSpPr txBox="1"/>
          <p:nvPr/>
        </p:nvSpPr>
        <p:spPr>
          <a:xfrm>
            <a:off x="4014570" y="5996005"/>
            <a:ext cx="17901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Watson Assistant</a:t>
            </a:r>
            <a:endParaRPr lang="ko-KR" altLang="en-US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FE138B9F-9937-EA42-8B49-BD99F18E5B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7878" y="5899305"/>
            <a:ext cx="540000" cy="54000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6B91BD15-A2A9-784F-BF9B-70EADEF134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1966" y="4930745"/>
            <a:ext cx="540000" cy="540000"/>
          </a:xfrm>
          <a:prstGeom prst="rect">
            <a:avLst/>
          </a:prstGeom>
        </p:spPr>
      </p:pic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A583234E-9B56-8D48-BF6B-FD4268B1851F}"/>
              </a:ext>
            </a:extLst>
          </p:cNvPr>
          <p:cNvCxnSpPr>
            <a:cxnSpLocks/>
          </p:cNvCxnSpPr>
          <p:nvPr/>
        </p:nvCxnSpPr>
        <p:spPr>
          <a:xfrm flipH="1" flipV="1">
            <a:off x="4664107" y="5542180"/>
            <a:ext cx="5597" cy="446857"/>
          </a:xfrm>
          <a:prstGeom prst="straightConnector1">
            <a:avLst/>
          </a:prstGeom>
          <a:ln w="2540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D1836540-3927-2846-9F2E-4511F4721ADE}"/>
              </a:ext>
            </a:extLst>
          </p:cNvPr>
          <p:cNvSpPr txBox="1"/>
          <p:nvPr/>
        </p:nvSpPr>
        <p:spPr>
          <a:xfrm flipH="1">
            <a:off x="648474" y="718011"/>
            <a:ext cx="42283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전체 </a:t>
            </a:r>
            <a:r>
              <a:rPr lang="ko-KR" altLang="en-US" sz="4000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아키택처</a:t>
            </a:r>
            <a:endParaRPr lang="ko-KR" altLang="en-US" sz="40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522BCE6-4BBC-634C-A220-89D1820B25DB}"/>
              </a:ext>
            </a:extLst>
          </p:cNvPr>
          <p:cNvSpPr/>
          <p:nvPr/>
        </p:nvSpPr>
        <p:spPr>
          <a:xfrm>
            <a:off x="648476" y="1445057"/>
            <a:ext cx="2323324" cy="73500"/>
          </a:xfrm>
          <a:prstGeom prst="rect">
            <a:avLst/>
          </a:prstGeom>
          <a:solidFill>
            <a:srgbClr val="048DFF"/>
          </a:solidFill>
          <a:ln>
            <a:solidFill>
              <a:srgbClr val="048D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E426B5-78FD-3544-9A0D-C4A8C9DDA4E6}"/>
              </a:ext>
            </a:extLst>
          </p:cNvPr>
          <p:cNvSpPr txBox="1"/>
          <p:nvPr/>
        </p:nvSpPr>
        <p:spPr>
          <a:xfrm>
            <a:off x="578454" y="256346"/>
            <a:ext cx="11704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rgbClr val="048D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PART 3</a:t>
            </a:r>
            <a:endParaRPr lang="ko-KR" altLang="en-US" sz="2400" b="1" dirty="0">
              <a:solidFill>
                <a:srgbClr val="048DFF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4FB5D0C-46A1-C349-ADBA-BFA384964825}"/>
              </a:ext>
            </a:extLst>
          </p:cNvPr>
          <p:cNvSpPr txBox="1"/>
          <p:nvPr/>
        </p:nvSpPr>
        <p:spPr>
          <a:xfrm>
            <a:off x="625557" y="3009218"/>
            <a:ext cx="13705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Mobile users</a:t>
            </a:r>
            <a:endParaRPr lang="ko-KR" altLang="en-US" sz="16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C337C9AC-4C0A-1C4B-AF27-1E5ECB86EE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629" y="2208557"/>
            <a:ext cx="720000" cy="720000"/>
          </a:xfrm>
          <a:prstGeom prst="rect">
            <a:avLst/>
          </a:prstGeom>
        </p:spPr>
      </p:pic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39F38F52-4C11-8B4E-88A6-FE5912EBE7AA}"/>
              </a:ext>
            </a:extLst>
          </p:cNvPr>
          <p:cNvCxnSpPr>
            <a:cxnSpLocks/>
          </p:cNvCxnSpPr>
          <p:nvPr/>
        </p:nvCxnSpPr>
        <p:spPr>
          <a:xfrm>
            <a:off x="1748903" y="2555393"/>
            <a:ext cx="816497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92B78225-1D77-1946-A51F-65C90F58977A}"/>
              </a:ext>
            </a:extLst>
          </p:cNvPr>
          <p:cNvCxnSpPr>
            <a:cxnSpLocks/>
          </p:cNvCxnSpPr>
          <p:nvPr/>
        </p:nvCxnSpPr>
        <p:spPr>
          <a:xfrm flipV="1">
            <a:off x="3502824" y="3459341"/>
            <a:ext cx="0" cy="1159706"/>
          </a:xfrm>
          <a:prstGeom prst="straightConnector1">
            <a:avLst/>
          </a:prstGeom>
          <a:ln w="2540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꺾인 연결선[E] 43">
            <a:extLst>
              <a:ext uri="{FF2B5EF4-FFF2-40B4-BE49-F238E27FC236}">
                <a16:creationId xmlns:a16="http://schemas.microsoft.com/office/drawing/2014/main" id="{DD421856-03C5-0D41-8638-164159BAA7A2}"/>
              </a:ext>
            </a:extLst>
          </p:cNvPr>
          <p:cNvCxnSpPr>
            <a:cxnSpLocks/>
          </p:cNvCxnSpPr>
          <p:nvPr/>
        </p:nvCxnSpPr>
        <p:spPr>
          <a:xfrm>
            <a:off x="5135289" y="2542563"/>
            <a:ext cx="2847569" cy="1062261"/>
          </a:xfrm>
          <a:prstGeom prst="bentConnector3">
            <a:avLst/>
          </a:prstGeom>
          <a:ln w="2540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5A9A09BA-1443-744C-8592-5F4EB76FB88C}"/>
              </a:ext>
            </a:extLst>
          </p:cNvPr>
          <p:cNvSpPr/>
          <p:nvPr/>
        </p:nvSpPr>
        <p:spPr>
          <a:xfrm>
            <a:off x="2732169" y="1848557"/>
            <a:ext cx="2261311" cy="1538004"/>
          </a:xfrm>
          <a:prstGeom prst="roundRect">
            <a:avLst>
              <a:gd name="adj" fmla="val 9238"/>
            </a:avLst>
          </a:prstGeom>
          <a:solidFill>
            <a:schemeClr val="bg1"/>
          </a:solidFill>
          <a:ln w="25400">
            <a:solidFill>
              <a:srgbClr val="048D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양쪽 모서리가 둥근 사각형 9">
            <a:extLst>
              <a:ext uri="{FF2B5EF4-FFF2-40B4-BE49-F238E27FC236}">
                <a16:creationId xmlns:a16="http://schemas.microsoft.com/office/drawing/2014/main" id="{6B72BFEE-30B5-9545-9DFC-37C164CF0E63}"/>
              </a:ext>
            </a:extLst>
          </p:cNvPr>
          <p:cNvSpPr/>
          <p:nvPr/>
        </p:nvSpPr>
        <p:spPr>
          <a:xfrm>
            <a:off x="2721918" y="1848557"/>
            <a:ext cx="2261311" cy="360000"/>
          </a:xfrm>
          <a:prstGeom prst="round2SameRect">
            <a:avLst>
              <a:gd name="adj1" fmla="val 29404"/>
              <a:gd name="adj2" fmla="val 0"/>
            </a:avLst>
          </a:prstGeom>
          <a:solidFill>
            <a:srgbClr val="048DFF"/>
          </a:solidFill>
          <a:ln>
            <a:solidFill>
              <a:srgbClr val="048D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Application Layer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8B8E41F-79D7-D644-B333-CB89668DD49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2824" y="2259562"/>
            <a:ext cx="720000" cy="720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6C82F15-7909-9248-9CA8-8A738EB58069}"/>
              </a:ext>
            </a:extLst>
          </p:cNvPr>
          <p:cNvSpPr txBox="1"/>
          <p:nvPr/>
        </p:nvSpPr>
        <p:spPr>
          <a:xfrm>
            <a:off x="3120133" y="2928864"/>
            <a:ext cx="15554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Android API 27</a:t>
            </a:r>
            <a:endParaRPr lang="ko-KR" altLang="en-US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E0E3FFB-4215-954E-BFDB-933FDC2794F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75000"/>
              <a:alpha val="68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250A8686-7780-C342-BF78-891FB2BC26E6}"/>
              </a:ext>
            </a:extLst>
          </p:cNvPr>
          <p:cNvSpPr/>
          <p:nvPr/>
        </p:nvSpPr>
        <p:spPr>
          <a:xfrm>
            <a:off x="7410337" y="1848557"/>
            <a:ext cx="4387825" cy="3985770"/>
          </a:xfrm>
          <a:prstGeom prst="roundRect">
            <a:avLst>
              <a:gd name="adj" fmla="val 6974"/>
            </a:avLst>
          </a:prstGeom>
          <a:solidFill>
            <a:schemeClr val="bg1"/>
          </a:solidFill>
          <a:ln w="25400">
            <a:solidFill>
              <a:srgbClr val="048D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양쪽 모서리가 둥근 사각형 11">
            <a:extLst>
              <a:ext uri="{FF2B5EF4-FFF2-40B4-BE49-F238E27FC236}">
                <a16:creationId xmlns:a16="http://schemas.microsoft.com/office/drawing/2014/main" id="{8689EBE0-6122-B048-AE31-35FC3A18C61A}"/>
              </a:ext>
            </a:extLst>
          </p:cNvPr>
          <p:cNvSpPr/>
          <p:nvPr/>
        </p:nvSpPr>
        <p:spPr>
          <a:xfrm>
            <a:off x="7410337" y="1848557"/>
            <a:ext cx="4387825" cy="36000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48DFF"/>
          </a:solidFill>
          <a:ln>
            <a:solidFill>
              <a:srgbClr val="048D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Back-end Layer</a:t>
            </a: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9575E6CA-8DC0-1945-9A49-FE4F230AE600}"/>
              </a:ext>
            </a:extLst>
          </p:cNvPr>
          <p:cNvSpPr/>
          <p:nvPr/>
        </p:nvSpPr>
        <p:spPr>
          <a:xfrm>
            <a:off x="7748154" y="2470179"/>
            <a:ext cx="2455340" cy="3203602"/>
          </a:xfrm>
          <a:prstGeom prst="roundRect">
            <a:avLst>
              <a:gd name="adj" fmla="val 9238"/>
            </a:avLst>
          </a:prstGeom>
          <a:noFill/>
          <a:ln w="25400">
            <a:solidFill>
              <a:srgbClr val="048D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4C35E5B-0449-7A43-9172-49A073C6E8CC}"/>
              </a:ext>
            </a:extLst>
          </p:cNvPr>
          <p:cNvSpPr txBox="1"/>
          <p:nvPr/>
        </p:nvSpPr>
        <p:spPr>
          <a:xfrm>
            <a:off x="8152521" y="3256455"/>
            <a:ext cx="15681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Authentication</a:t>
            </a:r>
            <a:endParaRPr lang="ko-KR" altLang="en-US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DAC82F2-EF2C-8A46-A577-D1FE423C0D2C}"/>
              </a:ext>
            </a:extLst>
          </p:cNvPr>
          <p:cNvSpPr txBox="1"/>
          <p:nvPr/>
        </p:nvSpPr>
        <p:spPr>
          <a:xfrm>
            <a:off x="7920305" y="4195691"/>
            <a:ext cx="20352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Real Time Database</a:t>
            </a:r>
            <a:endParaRPr lang="ko-KR" altLang="en-US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84C337B-0EDA-D849-BC23-C460DB58AA04}"/>
              </a:ext>
            </a:extLst>
          </p:cNvPr>
          <p:cNvSpPr txBox="1"/>
          <p:nvPr/>
        </p:nvSpPr>
        <p:spPr>
          <a:xfrm>
            <a:off x="8230328" y="5162597"/>
            <a:ext cx="15106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Cloud Storage</a:t>
            </a:r>
            <a:endParaRPr lang="ko-KR" altLang="en-US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A0AFFDD-817E-4A43-8AF9-09279DB64D69}"/>
              </a:ext>
            </a:extLst>
          </p:cNvPr>
          <p:cNvSpPr txBox="1"/>
          <p:nvPr/>
        </p:nvSpPr>
        <p:spPr>
          <a:xfrm>
            <a:off x="10603090" y="4386665"/>
            <a:ext cx="10229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Firebase </a:t>
            </a:r>
          </a:p>
          <a:p>
            <a:pPr algn="ctr"/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server</a:t>
            </a:r>
            <a:endParaRPr lang="ko-KR" altLang="en-US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877AFDB0-A12B-1849-9D00-9844A5B1DD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5631" y="4657943"/>
            <a:ext cx="540000" cy="540000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DF6E218D-8951-BC46-AB98-D473EC49E8A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5631" y="3691667"/>
            <a:ext cx="540000" cy="540000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EB2FE820-F90A-3F47-8AFA-39F633A53FB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5824" y="2724833"/>
            <a:ext cx="540000" cy="540000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6D95398A-B05F-AB43-B706-2A712EC10B2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1612" y="3511667"/>
            <a:ext cx="529271" cy="720000"/>
          </a:xfrm>
          <a:prstGeom prst="rect">
            <a:avLst/>
          </a:prstGeom>
        </p:spPr>
      </p:pic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A33E57CB-6E4D-774B-A46B-4C19F3F4ABF6}"/>
              </a:ext>
            </a:extLst>
          </p:cNvPr>
          <p:cNvCxnSpPr>
            <a:cxnSpLocks/>
          </p:cNvCxnSpPr>
          <p:nvPr/>
        </p:nvCxnSpPr>
        <p:spPr>
          <a:xfrm>
            <a:off x="10244692" y="4116859"/>
            <a:ext cx="438102" cy="0"/>
          </a:xfrm>
          <a:prstGeom prst="straightConnector1">
            <a:avLst/>
          </a:prstGeom>
          <a:ln w="2540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모서리가 둥근 사각형 설명선[R] 35">
            <a:extLst>
              <a:ext uri="{FF2B5EF4-FFF2-40B4-BE49-F238E27FC236}">
                <a16:creationId xmlns:a16="http://schemas.microsoft.com/office/drawing/2014/main" id="{47546894-8CEC-E94B-B4D1-79B8D78B607F}"/>
              </a:ext>
            </a:extLst>
          </p:cNvPr>
          <p:cNvSpPr/>
          <p:nvPr/>
        </p:nvSpPr>
        <p:spPr>
          <a:xfrm>
            <a:off x="1657784" y="561034"/>
            <a:ext cx="5015951" cy="2026187"/>
          </a:xfrm>
          <a:prstGeom prst="wedgeRoundRectCallout">
            <a:avLst>
              <a:gd name="adj1" fmla="val 61477"/>
              <a:gd name="adj2" fmla="val 38569"/>
              <a:gd name="adj3" fmla="val 16667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04590202-D51D-6141-98F6-EF4C869F7B3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10875" y="2981818"/>
            <a:ext cx="3511883" cy="3273211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3EC0EB36-23C6-E64C-B501-24C22671B844}"/>
              </a:ext>
            </a:extLst>
          </p:cNvPr>
          <p:cNvSpPr txBox="1"/>
          <p:nvPr/>
        </p:nvSpPr>
        <p:spPr>
          <a:xfrm>
            <a:off x="1770443" y="743595"/>
            <a:ext cx="479880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인증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간편하고 안전한 방법으로 사용자를 관리한다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Firebase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인증은 이메일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비밀번호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타사 제공업체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예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Google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또는 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Facebook),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기존 계정 시스템 직접 사용 등의 다양한 인증 방법을 제공한다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 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실시간 데이터 베이스 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클라우드에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2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호스팅되는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NoSQL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데이터베이스로 데이터를 저장하고 사용자와 기기 간에 실시간으로 동기화한다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Cloud Storage 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Google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규모를 활용한 저장소에 이미지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오디오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동영상 등을 저장하고 공유한다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ko-KR" altLang="en-US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50389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1836540-3927-2846-9F2E-4511F4721ADE}"/>
              </a:ext>
            </a:extLst>
          </p:cNvPr>
          <p:cNvSpPr txBox="1"/>
          <p:nvPr/>
        </p:nvSpPr>
        <p:spPr>
          <a:xfrm flipH="1">
            <a:off x="648474" y="718011"/>
            <a:ext cx="42283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백엔드</a:t>
            </a:r>
            <a:r>
              <a:rPr lang="ko-KR" altLang="en-US" sz="4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구현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522BCE6-4BBC-634C-A220-89D1820B25DB}"/>
              </a:ext>
            </a:extLst>
          </p:cNvPr>
          <p:cNvSpPr/>
          <p:nvPr/>
        </p:nvSpPr>
        <p:spPr>
          <a:xfrm>
            <a:off x="648476" y="1445057"/>
            <a:ext cx="2323324" cy="73500"/>
          </a:xfrm>
          <a:prstGeom prst="rect">
            <a:avLst/>
          </a:prstGeom>
          <a:solidFill>
            <a:srgbClr val="048DFF"/>
          </a:solidFill>
          <a:ln>
            <a:solidFill>
              <a:srgbClr val="048D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E426B5-78FD-3544-9A0D-C4A8C9DDA4E6}"/>
              </a:ext>
            </a:extLst>
          </p:cNvPr>
          <p:cNvSpPr txBox="1"/>
          <p:nvPr/>
        </p:nvSpPr>
        <p:spPr>
          <a:xfrm>
            <a:off x="578454" y="256346"/>
            <a:ext cx="11704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rgbClr val="048D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PART 3</a:t>
            </a:r>
            <a:endParaRPr lang="ko-KR" altLang="en-US" sz="2400" b="1" dirty="0">
              <a:solidFill>
                <a:srgbClr val="048DFF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673484C-DD18-9944-9854-2F772E9E1EA2}"/>
              </a:ext>
            </a:extLst>
          </p:cNvPr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578454" y="1992943"/>
            <a:ext cx="3600000" cy="34200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CD28C3F-0C6B-C84B-A781-A1749C4125EE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4413548" y="1992943"/>
            <a:ext cx="3600000" cy="34200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F83E0CD-EE1C-4943-BE72-DE9712C61DC8}"/>
              </a:ext>
            </a:extLst>
          </p:cNvPr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8248642" y="1992943"/>
            <a:ext cx="3600000" cy="34200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C267D85-2798-1D49-909A-CDC3183E954E}"/>
              </a:ext>
            </a:extLst>
          </p:cNvPr>
          <p:cNvSpPr txBox="1"/>
          <p:nvPr/>
        </p:nvSpPr>
        <p:spPr>
          <a:xfrm>
            <a:off x="4943280" y="5412943"/>
            <a:ext cx="23054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실시간 데이터베이스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1681121-B017-FB47-B3CA-F7B22ED8D919}"/>
              </a:ext>
            </a:extLst>
          </p:cNvPr>
          <p:cNvSpPr txBox="1"/>
          <p:nvPr/>
        </p:nvSpPr>
        <p:spPr>
          <a:xfrm>
            <a:off x="9129800" y="5412943"/>
            <a:ext cx="18376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Cloud Storage</a:t>
            </a:r>
            <a:endParaRPr lang="ko-KR" altLang="en-US" sz="20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86B9AE0-DC0A-044F-847B-0545728A5B83}"/>
              </a:ext>
            </a:extLst>
          </p:cNvPr>
          <p:cNvSpPr txBox="1"/>
          <p:nvPr/>
        </p:nvSpPr>
        <p:spPr>
          <a:xfrm>
            <a:off x="2056891" y="5412943"/>
            <a:ext cx="6431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인증</a:t>
            </a:r>
            <a:r>
              <a:rPr lang="en-US" altLang="ko-KR" sz="2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	</a:t>
            </a:r>
            <a:endParaRPr lang="ko-KR" altLang="en-US" sz="20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781331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250A8686-7780-C342-BF78-891FB2BC26E6}"/>
              </a:ext>
            </a:extLst>
          </p:cNvPr>
          <p:cNvSpPr/>
          <p:nvPr/>
        </p:nvSpPr>
        <p:spPr>
          <a:xfrm>
            <a:off x="7410337" y="1848557"/>
            <a:ext cx="4387825" cy="3985770"/>
          </a:xfrm>
          <a:prstGeom prst="roundRect">
            <a:avLst>
              <a:gd name="adj" fmla="val 6974"/>
            </a:avLst>
          </a:prstGeom>
          <a:solidFill>
            <a:schemeClr val="bg1"/>
          </a:solidFill>
          <a:ln w="25400">
            <a:solidFill>
              <a:srgbClr val="048D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양쪽 모서리가 둥근 사각형 11">
            <a:extLst>
              <a:ext uri="{FF2B5EF4-FFF2-40B4-BE49-F238E27FC236}">
                <a16:creationId xmlns:a16="http://schemas.microsoft.com/office/drawing/2014/main" id="{8689EBE0-6122-B048-AE31-35FC3A18C61A}"/>
              </a:ext>
            </a:extLst>
          </p:cNvPr>
          <p:cNvSpPr/>
          <p:nvPr/>
        </p:nvSpPr>
        <p:spPr>
          <a:xfrm>
            <a:off x="7410337" y="1848557"/>
            <a:ext cx="4387825" cy="36000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48DFF"/>
          </a:solidFill>
          <a:ln>
            <a:solidFill>
              <a:srgbClr val="048D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Back-end Layer</a:t>
            </a:r>
          </a:p>
        </p:txBody>
      </p:sp>
      <p:sp>
        <p:nvSpPr>
          <p:cNvPr id="22" name="모서리가 둥근 직사각형 21">
            <a:extLst>
              <a:ext uri="{FF2B5EF4-FFF2-40B4-BE49-F238E27FC236}">
                <a16:creationId xmlns:a16="http://schemas.microsoft.com/office/drawing/2014/main" id="{9575E6CA-8DC0-1945-9A49-FE4F230AE600}"/>
              </a:ext>
            </a:extLst>
          </p:cNvPr>
          <p:cNvSpPr/>
          <p:nvPr/>
        </p:nvSpPr>
        <p:spPr>
          <a:xfrm>
            <a:off x="7748154" y="2470179"/>
            <a:ext cx="2455340" cy="3203602"/>
          </a:xfrm>
          <a:prstGeom prst="roundRect">
            <a:avLst>
              <a:gd name="adj" fmla="val 9238"/>
            </a:avLst>
          </a:prstGeom>
          <a:noFill/>
          <a:ln w="25400">
            <a:solidFill>
              <a:srgbClr val="048D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4C35E5B-0449-7A43-9172-49A073C6E8CC}"/>
              </a:ext>
            </a:extLst>
          </p:cNvPr>
          <p:cNvSpPr txBox="1"/>
          <p:nvPr/>
        </p:nvSpPr>
        <p:spPr>
          <a:xfrm>
            <a:off x="8152521" y="3256455"/>
            <a:ext cx="15681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Authentication</a:t>
            </a:r>
            <a:endParaRPr lang="ko-KR" altLang="en-US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DAC82F2-EF2C-8A46-A577-D1FE423C0D2C}"/>
              </a:ext>
            </a:extLst>
          </p:cNvPr>
          <p:cNvSpPr txBox="1"/>
          <p:nvPr/>
        </p:nvSpPr>
        <p:spPr>
          <a:xfrm>
            <a:off x="7920305" y="4195691"/>
            <a:ext cx="20352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Real Time Database</a:t>
            </a:r>
            <a:endParaRPr lang="ko-KR" altLang="en-US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84C337B-0EDA-D849-BC23-C460DB58AA04}"/>
              </a:ext>
            </a:extLst>
          </p:cNvPr>
          <p:cNvSpPr txBox="1"/>
          <p:nvPr/>
        </p:nvSpPr>
        <p:spPr>
          <a:xfrm>
            <a:off x="8230328" y="5162597"/>
            <a:ext cx="15106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Cloud Storage</a:t>
            </a:r>
            <a:endParaRPr lang="ko-KR" altLang="en-US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A0AFFDD-817E-4A43-8AF9-09279DB64D69}"/>
              </a:ext>
            </a:extLst>
          </p:cNvPr>
          <p:cNvSpPr txBox="1"/>
          <p:nvPr/>
        </p:nvSpPr>
        <p:spPr>
          <a:xfrm>
            <a:off x="10603090" y="4386665"/>
            <a:ext cx="10229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Firebase </a:t>
            </a:r>
          </a:p>
          <a:p>
            <a:pPr algn="ctr"/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server</a:t>
            </a:r>
            <a:endParaRPr lang="ko-KR" altLang="en-US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877AFDB0-A12B-1849-9D00-9844A5B1DD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5631" y="4657943"/>
            <a:ext cx="540000" cy="540000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DF6E218D-8951-BC46-AB98-D473EC49E8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5631" y="3691667"/>
            <a:ext cx="540000" cy="540000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EB2FE820-F90A-3F47-8AFA-39F633A53F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5824" y="2724833"/>
            <a:ext cx="540000" cy="540000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6D95398A-B05F-AB43-B706-2A712EC10B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1612" y="3511667"/>
            <a:ext cx="529271" cy="720000"/>
          </a:xfrm>
          <a:prstGeom prst="rect">
            <a:avLst/>
          </a:prstGeom>
        </p:spPr>
      </p:pic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A33E57CB-6E4D-774B-A46B-4C19F3F4ABF6}"/>
              </a:ext>
            </a:extLst>
          </p:cNvPr>
          <p:cNvCxnSpPr>
            <a:cxnSpLocks/>
          </p:cNvCxnSpPr>
          <p:nvPr/>
        </p:nvCxnSpPr>
        <p:spPr>
          <a:xfrm>
            <a:off x="10244692" y="4116859"/>
            <a:ext cx="438102" cy="0"/>
          </a:xfrm>
          <a:prstGeom prst="straightConnector1">
            <a:avLst/>
          </a:prstGeom>
          <a:ln w="2540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E7911E5E-FD9E-4144-8544-453081CABC22}"/>
              </a:ext>
            </a:extLst>
          </p:cNvPr>
          <p:cNvSpPr/>
          <p:nvPr/>
        </p:nvSpPr>
        <p:spPr>
          <a:xfrm>
            <a:off x="2723090" y="4114005"/>
            <a:ext cx="3905066" cy="2501951"/>
          </a:xfrm>
          <a:prstGeom prst="roundRect">
            <a:avLst>
              <a:gd name="adj" fmla="val 9238"/>
            </a:avLst>
          </a:prstGeom>
          <a:solidFill>
            <a:schemeClr val="bg1"/>
          </a:solidFill>
          <a:ln w="25400">
            <a:solidFill>
              <a:srgbClr val="048D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양쪽 모서리가 둥근 사각형 7">
            <a:extLst>
              <a:ext uri="{FF2B5EF4-FFF2-40B4-BE49-F238E27FC236}">
                <a16:creationId xmlns:a16="http://schemas.microsoft.com/office/drawing/2014/main" id="{569A2013-780C-E343-A5A9-28CFAFC7A3B5}"/>
              </a:ext>
            </a:extLst>
          </p:cNvPr>
          <p:cNvSpPr/>
          <p:nvPr/>
        </p:nvSpPr>
        <p:spPr>
          <a:xfrm>
            <a:off x="2732168" y="4100720"/>
            <a:ext cx="3879251" cy="36000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48DFF"/>
          </a:solidFill>
          <a:ln>
            <a:solidFill>
              <a:srgbClr val="048D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BOT Layer</a:t>
            </a:r>
          </a:p>
        </p:txBody>
      </p:sp>
      <p:sp>
        <p:nvSpPr>
          <p:cNvPr id="17" name="모서리가 둥근 직사각형 16">
            <a:extLst>
              <a:ext uri="{FF2B5EF4-FFF2-40B4-BE49-F238E27FC236}">
                <a16:creationId xmlns:a16="http://schemas.microsoft.com/office/drawing/2014/main" id="{8CF14F08-94BD-2144-918C-7D4FCF8299EC}"/>
              </a:ext>
            </a:extLst>
          </p:cNvPr>
          <p:cNvSpPr/>
          <p:nvPr/>
        </p:nvSpPr>
        <p:spPr>
          <a:xfrm>
            <a:off x="2885694" y="4688237"/>
            <a:ext cx="3644903" cy="1026371"/>
          </a:xfrm>
          <a:prstGeom prst="roundRect">
            <a:avLst>
              <a:gd name="adj" fmla="val 9238"/>
            </a:avLst>
          </a:prstGeom>
          <a:noFill/>
          <a:ln w="25400">
            <a:solidFill>
              <a:srgbClr val="048D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0128802-3C46-A24C-9674-5B9FFE18268B}"/>
              </a:ext>
            </a:extLst>
          </p:cNvPr>
          <p:cNvSpPr txBox="1"/>
          <p:nvPr/>
        </p:nvSpPr>
        <p:spPr>
          <a:xfrm>
            <a:off x="4014570" y="5031468"/>
            <a:ext cx="21892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IBM Cloud workspace</a:t>
            </a:r>
            <a:endParaRPr lang="ko-KR" altLang="en-US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C9AFD49-AA6C-1448-AAB6-2171D5549B3B}"/>
              </a:ext>
            </a:extLst>
          </p:cNvPr>
          <p:cNvSpPr txBox="1"/>
          <p:nvPr/>
        </p:nvSpPr>
        <p:spPr>
          <a:xfrm>
            <a:off x="4014570" y="5996005"/>
            <a:ext cx="17901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Watson Assistant</a:t>
            </a:r>
            <a:endParaRPr lang="ko-KR" altLang="en-US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FE138B9F-9937-EA42-8B49-BD99F18E5BD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7878" y="5899305"/>
            <a:ext cx="540000" cy="54000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6B91BD15-A2A9-784F-BF9B-70EADEF134C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1966" y="4930745"/>
            <a:ext cx="540000" cy="540000"/>
          </a:xfrm>
          <a:prstGeom prst="rect">
            <a:avLst/>
          </a:prstGeom>
        </p:spPr>
      </p:pic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A583234E-9B56-8D48-BF6B-FD4268B1851F}"/>
              </a:ext>
            </a:extLst>
          </p:cNvPr>
          <p:cNvCxnSpPr>
            <a:cxnSpLocks/>
          </p:cNvCxnSpPr>
          <p:nvPr/>
        </p:nvCxnSpPr>
        <p:spPr>
          <a:xfrm flipH="1" flipV="1">
            <a:off x="4664107" y="5542180"/>
            <a:ext cx="5597" cy="446857"/>
          </a:xfrm>
          <a:prstGeom prst="straightConnector1">
            <a:avLst/>
          </a:prstGeom>
          <a:ln w="2540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D1836540-3927-2846-9F2E-4511F4721ADE}"/>
              </a:ext>
            </a:extLst>
          </p:cNvPr>
          <p:cNvSpPr txBox="1"/>
          <p:nvPr/>
        </p:nvSpPr>
        <p:spPr>
          <a:xfrm flipH="1">
            <a:off x="648474" y="718011"/>
            <a:ext cx="42283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전체 </a:t>
            </a:r>
            <a:r>
              <a:rPr lang="ko-KR" altLang="en-US" sz="4000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아키택처</a:t>
            </a:r>
            <a:endParaRPr lang="ko-KR" altLang="en-US" sz="40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522BCE6-4BBC-634C-A220-89D1820B25DB}"/>
              </a:ext>
            </a:extLst>
          </p:cNvPr>
          <p:cNvSpPr/>
          <p:nvPr/>
        </p:nvSpPr>
        <p:spPr>
          <a:xfrm>
            <a:off x="648476" y="1445057"/>
            <a:ext cx="2323324" cy="73500"/>
          </a:xfrm>
          <a:prstGeom prst="rect">
            <a:avLst/>
          </a:prstGeom>
          <a:solidFill>
            <a:srgbClr val="048DFF"/>
          </a:solidFill>
          <a:ln>
            <a:solidFill>
              <a:srgbClr val="048D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E426B5-78FD-3544-9A0D-C4A8C9DDA4E6}"/>
              </a:ext>
            </a:extLst>
          </p:cNvPr>
          <p:cNvSpPr txBox="1"/>
          <p:nvPr/>
        </p:nvSpPr>
        <p:spPr>
          <a:xfrm>
            <a:off x="578454" y="256346"/>
            <a:ext cx="11704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rgbClr val="048D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PART 3</a:t>
            </a:r>
            <a:endParaRPr lang="ko-KR" altLang="en-US" sz="2400" b="1" dirty="0">
              <a:solidFill>
                <a:srgbClr val="048DFF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4FB5D0C-46A1-C349-ADBA-BFA384964825}"/>
              </a:ext>
            </a:extLst>
          </p:cNvPr>
          <p:cNvSpPr txBox="1"/>
          <p:nvPr/>
        </p:nvSpPr>
        <p:spPr>
          <a:xfrm>
            <a:off x="625557" y="3009218"/>
            <a:ext cx="13705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Mobile users</a:t>
            </a:r>
            <a:endParaRPr lang="ko-KR" altLang="en-US" sz="16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C337C9AC-4C0A-1C4B-AF27-1E5ECB86EE9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629" y="2208557"/>
            <a:ext cx="720000" cy="720000"/>
          </a:xfrm>
          <a:prstGeom prst="rect">
            <a:avLst/>
          </a:prstGeom>
        </p:spPr>
      </p:pic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39F38F52-4C11-8B4E-88A6-FE5912EBE7AA}"/>
              </a:ext>
            </a:extLst>
          </p:cNvPr>
          <p:cNvCxnSpPr>
            <a:cxnSpLocks/>
          </p:cNvCxnSpPr>
          <p:nvPr/>
        </p:nvCxnSpPr>
        <p:spPr>
          <a:xfrm>
            <a:off x="1748903" y="2555393"/>
            <a:ext cx="816497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E0E3FFB-4215-954E-BFDB-933FDC2794F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75000"/>
              <a:alpha val="68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92B78225-1D77-1946-A51F-65C90F58977A}"/>
              </a:ext>
            </a:extLst>
          </p:cNvPr>
          <p:cNvCxnSpPr>
            <a:cxnSpLocks/>
          </p:cNvCxnSpPr>
          <p:nvPr/>
        </p:nvCxnSpPr>
        <p:spPr>
          <a:xfrm flipV="1">
            <a:off x="3502824" y="3459341"/>
            <a:ext cx="0" cy="1159706"/>
          </a:xfrm>
          <a:prstGeom prst="straightConnector1">
            <a:avLst/>
          </a:prstGeom>
          <a:ln w="2540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꺾인 연결선[E] 43">
            <a:extLst>
              <a:ext uri="{FF2B5EF4-FFF2-40B4-BE49-F238E27FC236}">
                <a16:creationId xmlns:a16="http://schemas.microsoft.com/office/drawing/2014/main" id="{DD421856-03C5-0D41-8638-164159BAA7A2}"/>
              </a:ext>
            </a:extLst>
          </p:cNvPr>
          <p:cNvCxnSpPr>
            <a:cxnSpLocks/>
          </p:cNvCxnSpPr>
          <p:nvPr/>
        </p:nvCxnSpPr>
        <p:spPr>
          <a:xfrm>
            <a:off x="5135289" y="2542563"/>
            <a:ext cx="2847569" cy="1062261"/>
          </a:xfrm>
          <a:prstGeom prst="bentConnector3">
            <a:avLst/>
          </a:prstGeom>
          <a:ln w="2540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5A9A09BA-1443-744C-8592-5F4EB76FB88C}"/>
              </a:ext>
            </a:extLst>
          </p:cNvPr>
          <p:cNvSpPr/>
          <p:nvPr/>
        </p:nvSpPr>
        <p:spPr>
          <a:xfrm>
            <a:off x="2732169" y="1848557"/>
            <a:ext cx="2261311" cy="1538004"/>
          </a:xfrm>
          <a:prstGeom prst="roundRect">
            <a:avLst>
              <a:gd name="adj" fmla="val 9238"/>
            </a:avLst>
          </a:prstGeom>
          <a:solidFill>
            <a:schemeClr val="bg1"/>
          </a:solidFill>
          <a:ln w="25400">
            <a:solidFill>
              <a:srgbClr val="048D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양쪽 모서리가 둥근 사각형 9">
            <a:extLst>
              <a:ext uri="{FF2B5EF4-FFF2-40B4-BE49-F238E27FC236}">
                <a16:creationId xmlns:a16="http://schemas.microsoft.com/office/drawing/2014/main" id="{6B72BFEE-30B5-9545-9DFC-37C164CF0E63}"/>
              </a:ext>
            </a:extLst>
          </p:cNvPr>
          <p:cNvSpPr/>
          <p:nvPr/>
        </p:nvSpPr>
        <p:spPr>
          <a:xfrm>
            <a:off x="2721918" y="1848557"/>
            <a:ext cx="2261311" cy="360000"/>
          </a:xfrm>
          <a:prstGeom prst="round2SameRect">
            <a:avLst>
              <a:gd name="adj1" fmla="val 29404"/>
              <a:gd name="adj2" fmla="val 0"/>
            </a:avLst>
          </a:prstGeom>
          <a:solidFill>
            <a:srgbClr val="048DFF"/>
          </a:solidFill>
          <a:ln>
            <a:solidFill>
              <a:srgbClr val="048D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Application Layer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8B8E41F-79D7-D644-B333-CB89668DD49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2824" y="2259562"/>
            <a:ext cx="720000" cy="720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6C82F15-7909-9248-9CA8-8A738EB58069}"/>
              </a:ext>
            </a:extLst>
          </p:cNvPr>
          <p:cNvSpPr txBox="1"/>
          <p:nvPr/>
        </p:nvSpPr>
        <p:spPr>
          <a:xfrm>
            <a:off x="3120133" y="2928864"/>
            <a:ext cx="15554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Android API 27</a:t>
            </a:r>
            <a:endParaRPr lang="ko-KR" altLang="en-US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95BA07F-0FAA-1248-A27D-FC3FDB35279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607159" y="3662108"/>
            <a:ext cx="754171" cy="754171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858E0AB2-8202-4946-9C5F-5394E21177E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698496" y="2621411"/>
            <a:ext cx="754171" cy="754171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571855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1836540-3927-2846-9F2E-4511F4721ADE}"/>
              </a:ext>
            </a:extLst>
          </p:cNvPr>
          <p:cNvSpPr txBox="1"/>
          <p:nvPr/>
        </p:nvSpPr>
        <p:spPr>
          <a:xfrm flipH="1">
            <a:off x="648474" y="718011"/>
            <a:ext cx="42283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앱 기능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522BCE6-4BBC-634C-A220-89D1820B25DB}"/>
              </a:ext>
            </a:extLst>
          </p:cNvPr>
          <p:cNvSpPr/>
          <p:nvPr/>
        </p:nvSpPr>
        <p:spPr>
          <a:xfrm>
            <a:off x="648476" y="1445057"/>
            <a:ext cx="2323324" cy="73500"/>
          </a:xfrm>
          <a:prstGeom prst="rect">
            <a:avLst/>
          </a:prstGeom>
          <a:solidFill>
            <a:srgbClr val="048DFF"/>
          </a:solidFill>
          <a:ln>
            <a:solidFill>
              <a:srgbClr val="048D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E426B5-78FD-3544-9A0D-C4A8C9DDA4E6}"/>
              </a:ext>
            </a:extLst>
          </p:cNvPr>
          <p:cNvSpPr txBox="1"/>
          <p:nvPr/>
        </p:nvSpPr>
        <p:spPr>
          <a:xfrm>
            <a:off x="578454" y="256346"/>
            <a:ext cx="11704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rgbClr val="048D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PART 3</a:t>
            </a:r>
            <a:endParaRPr lang="ko-KR" altLang="en-US" sz="2400" b="1" dirty="0">
              <a:solidFill>
                <a:srgbClr val="048DFF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DE9ECA-F423-DF45-B0DB-18FBA10D5D7E}"/>
              </a:ext>
            </a:extLst>
          </p:cNvPr>
          <p:cNvSpPr txBox="1"/>
          <p:nvPr/>
        </p:nvSpPr>
        <p:spPr>
          <a:xfrm>
            <a:off x="3984944" y="887288"/>
            <a:ext cx="4370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사용자의 </a:t>
            </a:r>
            <a:r>
              <a:rPr lang="ko-KR" altLang="en-US" sz="2000" b="1" dirty="0">
                <a:solidFill>
                  <a:srgbClr val="048D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치료</a:t>
            </a: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돕기 위한 기능들로 구성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05FCB9-C7C8-EC4B-90AF-B49501D352C6}"/>
              </a:ext>
            </a:extLst>
          </p:cNvPr>
          <p:cNvSpPr txBox="1"/>
          <p:nvPr/>
        </p:nvSpPr>
        <p:spPr>
          <a:xfrm>
            <a:off x="1528966" y="5815881"/>
            <a:ext cx="13885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챗봇</a:t>
            </a:r>
            <a:r>
              <a:rPr lang="ko-KR" altLang="en-US" sz="20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과</a:t>
            </a:r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대화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B36C47-D0D6-7D4B-A14E-48A27C518B2F}"/>
              </a:ext>
            </a:extLst>
          </p:cNvPr>
          <p:cNvSpPr txBox="1"/>
          <p:nvPr/>
        </p:nvSpPr>
        <p:spPr>
          <a:xfrm>
            <a:off x="502145" y="6363922"/>
            <a:ext cx="3442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사용자들의 </a:t>
            </a:r>
            <a:r>
              <a:rPr lang="ko-KR" altLang="en-US" sz="1400" b="1" dirty="0">
                <a:solidFill>
                  <a:srgbClr val="048D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치료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도와준다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ko-KR" altLang="en-US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DFC28A-FD95-AF41-B522-5230E1C46FA4}"/>
              </a:ext>
            </a:extLst>
          </p:cNvPr>
          <p:cNvSpPr txBox="1"/>
          <p:nvPr/>
        </p:nvSpPr>
        <p:spPr>
          <a:xfrm>
            <a:off x="5516354" y="5815881"/>
            <a:ext cx="11592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과제</a:t>
            </a: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관리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2E10B70-D36C-4F48-B8E9-E4CBFA18749D}"/>
              </a:ext>
            </a:extLst>
          </p:cNvPr>
          <p:cNvSpPr txBox="1"/>
          <p:nvPr/>
        </p:nvSpPr>
        <p:spPr>
          <a:xfrm>
            <a:off x="4319580" y="6364550"/>
            <a:ext cx="35528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사용자들의 </a:t>
            </a:r>
            <a:r>
              <a:rPr lang="ko-KR" altLang="en-US" sz="1400" b="1" dirty="0">
                <a:solidFill>
                  <a:srgbClr val="048D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과제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관리한다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9F86075-A594-A34F-8959-F1575916246F}"/>
              </a:ext>
            </a:extLst>
          </p:cNvPr>
          <p:cNvSpPr txBox="1"/>
          <p:nvPr/>
        </p:nvSpPr>
        <p:spPr>
          <a:xfrm>
            <a:off x="9503742" y="5815881"/>
            <a:ext cx="11592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후기</a:t>
            </a: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공유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B30FCCD-2A4A-5A4D-99C4-DE38E5036796}"/>
              </a:ext>
            </a:extLst>
          </p:cNvPr>
          <p:cNvSpPr txBox="1"/>
          <p:nvPr/>
        </p:nvSpPr>
        <p:spPr>
          <a:xfrm>
            <a:off x="8323895" y="6363922"/>
            <a:ext cx="34421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사용자들에게 </a:t>
            </a:r>
            <a:r>
              <a:rPr lang="ko-KR" altLang="en-US" sz="1400" b="1" dirty="0">
                <a:solidFill>
                  <a:srgbClr val="048D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상담 욕구</a:t>
            </a:r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북돋아 준다</a:t>
            </a:r>
            <a:r>
              <a:rPr lang="en-US" altLang="ko-KR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8CF3CA1-5A11-6F4E-8C78-7427585A04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1226" y="1687219"/>
            <a:ext cx="2227500" cy="39600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0BEA61C8-DCA1-0D44-97A7-5D60D887FF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2250" y="1687219"/>
            <a:ext cx="2227500" cy="39600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FB0F089E-FA5F-9C42-ACC9-B171E803E3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7030" y="1687219"/>
            <a:ext cx="2227500" cy="39600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656419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1836540-3927-2846-9F2E-4511F4721ADE}"/>
              </a:ext>
            </a:extLst>
          </p:cNvPr>
          <p:cNvSpPr txBox="1"/>
          <p:nvPr/>
        </p:nvSpPr>
        <p:spPr>
          <a:xfrm flipH="1">
            <a:off x="648474" y="718011"/>
            <a:ext cx="42283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대화 기능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522BCE6-4BBC-634C-A220-89D1820B25DB}"/>
              </a:ext>
            </a:extLst>
          </p:cNvPr>
          <p:cNvSpPr/>
          <p:nvPr/>
        </p:nvSpPr>
        <p:spPr>
          <a:xfrm>
            <a:off x="648476" y="1445057"/>
            <a:ext cx="2323324" cy="73500"/>
          </a:xfrm>
          <a:prstGeom prst="rect">
            <a:avLst/>
          </a:prstGeom>
          <a:solidFill>
            <a:srgbClr val="048DFF"/>
          </a:solidFill>
          <a:ln>
            <a:solidFill>
              <a:srgbClr val="048D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E426B5-78FD-3544-9A0D-C4A8C9DDA4E6}"/>
              </a:ext>
            </a:extLst>
          </p:cNvPr>
          <p:cNvSpPr txBox="1"/>
          <p:nvPr/>
        </p:nvSpPr>
        <p:spPr>
          <a:xfrm>
            <a:off x="578454" y="256346"/>
            <a:ext cx="11704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rgbClr val="048D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PART 3</a:t>
            </a:r>
            <a:endParaRPr lang="ko-KR" altLang="en-US" sz="2400" b="1" dirty="0">
              <a:solidFill>
                <a:srgbClr val="048DFF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D0B609D-BA8C-D84A-A05B-F951BE5490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5791" y="2172943"/>
            <a:ext cx="1822500" cy="324000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632D11F-2213-CE4B-8386-691042F410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9368" y="2172943"/>
            <a:ext cx="1822500" cy="324000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AD6DF9D-8F96-F54E-8EEF-8B8A5637E8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2214" y="2172943"/>
            <a:ext cx="1822500" cy="324000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AC38743-60D6-FF4E-91DF-FDC09DA518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9942" y="2172943"/>
            <a:ext cx="1822500" cy="324000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010B59D-3021-BE41-A56E-4A2191E8E1BA}"/>
              </a:ext>
            </a:extLst>
          </p:cNvPr>
          <p:cNvSpPr txBox="1"/>
          <p:nvPr/>
        </p:nvSpPr>
        <p:spPr>
          <a:xfrm>
            <a:off x="1691257" y="5679789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텍스트 응답</a:t>
            </a:r>
            <a:endParaRPr lang="en-US" altLang="ko-KR" b="1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2B153DD-1017-0242-B3C1-B3CA29242991}"/>
              </a:ext>
            </a:extLst>
          </p:cNvPr>
          <p:cNvSpPr txBox="1"/>
          <p:nvPr/>
        </p:nvSpPr>
        <p:spPr>
          <a:xfrm>
            <a:off x="8051562" y="5679789"/>
            <a:ext cx="1964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닫힌 선택지 응답</a:t>
            </a:r>
            <a:endParaRPr lang="en-US" altLang="ko-KR" b="1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1FFB394-B8B8-5A43-AF0E-FA4392F99F59}"/>
              </a:ext>
            </a:extLst>
          </p:cNvPr>
          <p:cNvSpPr txBox="1"/>
          <p:nvPr/>
        </p:nvSpPr>
        <p:spPr>
          <a:xfrm>
            <a:off x="4718459" y="5684333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사용법</a:t>
            </a:r>
            <a:endParaRPr lang="en-US" altLang="ko-KR" b="1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238565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1836540-3927-2846-9F2E-4511F4721ADE}"/>
              </a:ext>
            </a:extLst>
          </p:cNvPr>
          <p:cNvSpPr txBox="1"/>
          <p:nvPr/>
        </p:nvSpPr>
        <p:spPr>
          <a:xfrm flipH="1">
            <a:off x="648474" y="718011"/>
            <a:ext cx="42283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대화 기능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522BCE6-4BBC-634C-A220-89D1820B25DB}"/>
              </a:ext>
            </a:extLst>
          </p:cNvPr>
          <p:cNvSpPr/>
          <p:nvPr/>
        </p:nvSpPr>
        <p:spPr>
          <a:xfrm>
            <a:off x="648476" y="1445057"/>
            <a:ext cx="2323324" cy="73500"/>
          </a:xfrm>
          <a:prstGeom prst="rect">
            <a:avLst/>
          </a:prstGeom>
          <a:solidFill>
            <a:srgbClr val="048DFF"/>
          </a:solidFill>
          <a:ln>
            <a:solidFill>
              <a:srgbClr val="048D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E426B5-78FD-3544-9A0D-C4A8C9DDA4E6}"/>
              </a:ext>
            </a:extLst>
          </p:cNvPr>
          <p:cNvSpPr txBox="1"/>
          <p:nvPr/>
        </p:nvSpPr>
        <p:spPr>
          <a:xfrm>
            <a:off x="578454" y="256346"/>
            <a:ext cx="11704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rgbClr val="048D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PART 3</a:t>
            </a:r>
            <a:endParaRPr lang="ko-KR" altLang="en-US" sz="2400" b="1" dirty="0">
              <a:solidFill>
                <a:srgbClr val="048DFF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0E0DF7-FF08-DC42-BD82-5B69123FDB55}"/>
              </a:ext>
            </a:extLst>
          </p:cNvPr>
          <p:cNvSpPr txBox="1"/>
          <p:nvPr/>
        </p:nvSpPr>
        <p:spPr>
          <a:xfrm>
            <a:off x="6483929" y="3474372"/>
            <a:ext cx="416011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기대 효과</a:t>
            </a:r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</a:t>
            </a:r>
          </a:p>
          <a:p>
            <a:endParaRPr lang="en-US" altLang="ko-KR" sz="2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챗봇이 사용자들과 대화 하고</a:t>
            </a:r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en-US" altLang="ko-KR" sz="2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본인들의 문제를 </a:t>
            </a:r>
            <a:r>
              <a:rPr lang="ko-KR" altLang="en-US" sz="2000" b="1" dirty="0">
                <a:solidFill>
                  <a:srgbClr val="048D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스스로</a:t>
            </a:r>
            <a:r>
              <a:rPr lang="ko-KR" altLang="en-US" sz="2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파악하게 한다</a:t>
            </a:r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528C8EE-46BE-A34F-A528-0D42C9127B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8617" y="1796091"/>
            <a:ext cx="2695664" cy="468000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98513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1836540-3927-2846-9F2E-4511F4721ADE}"/>
              </a:ext>
            </a:extLst>
          </p:cNvPr>
          <p:cNvSpPr txBox="1"/>
          <p:nvPr/>
        </p:nvSpPr>
        <p:spPr>
          <a:xfrm flipH="1">
            <a:off x="648474" y="718011"/>
            <a:ext cx="42283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과제 부여 기능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522BCE6-4BBC-634C-A220-89D1820B25DB}"/>
              </a:ext>
            </a:extLst>
          </p:cNvPr>
          <p:cNvSpPr/>
          <p:nvPr/>
        </p:nvSpPr>
        <p:spPr>
          <a:xfrm>
            <a:off x="648476" y="1445057"/>
            <a:ext cx="2323324" cy="73500"/>
          </a:xfrm>
          <a:prstGeom prst="rect">
            <a:avLst/>
          </a:prstGeom>
          <a:solidFill>
            <a:srgbClr val="048DFF"/>
          </a:solidFill>
          <a:ln>
            <a:solidFill>
              <a:srgbClr val="048D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E426B5-78FD-3544-9A0D-C4A8C9DDA4E6}"/>
              </a:ext>
            </a:extLst>
          </p:cNvPr>
          <p:cNvSpPr txBox="1"/>
          <p:nvPr/>
        </p:nvSpPr>
        <p:spPr>
          <a:xfrm>
            <a:off x="578454" y="256346"/>
            <a:ext cx="11704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rgbClr val="048D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PART 3</a:t>
            </a:r>
            <a:endParaRPr lang="ko-KR" altLang="en-US" sz="2400" b="1" dirty="0">
              <a:solidFill>
                <a:srgbClr val="048DFF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36646F-3954-4C49-8796-AE640E2DE093}"/>
              </a:ext>
            </a:extLst>
          </p:cNvPr>
          <p:cNvSpPr txBox="1"/>
          <p:nvPr/>
        </p:nvSpPr>
        <p:spPr>
          <a:xfrm>
            <a:off x="1708265" y="5904875"/>
            <a:ext cx="12024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버튼 클릭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B51240-6ED4-7D43-A834-64641BE58F6D}"/>
              </a:ext>
            </a:extLst>
          </p:cNvPr>
          <p:cNvSpPr txBox="1"/>
          <p:nvPr/>
        </p:nvSpPr>
        <p:spPr>
          <a:xfrm>
            <a:off x="5732644" y="5939934"/>
            <a:ext cx="12024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내용 작성</a:t>
            </a:r>
            <a:endParaRPr kumimoji="1" lang="ko-KR" altLang="en-US" sz="2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A61F0E-F1A5-0445-86FC-92EE14138E96}"/>
              </a:ext>
            </a:extLst>
          </p:cNvPr>
          <p:cNvSpPr txBox="1"/>
          <p:nvPr/>
        </p:nvSpPr>
        <p:spPr>
          <a:xfrm>
            <a:off x="9429363" y="5939934"/>
            <a:ext cx="12024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DB</a:t>
            </a:r>
            <a:r>
              <a:rPr kumimoji="1" lang="ko-KR" altLang="en-US" sz="2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저장</a:t>
            </a:r>
            <a:endParaRPr kumimoji="1" lang="ko-KR" altLang="en-US" sz="2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BEF1482-694C-7E40-91C7-B869A42307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0132" y="1687219"/>
            <a:ext cx="2227500" cy="39600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C686FF5-8D69-D040-B6E0-016D6C383E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030" y="1687219"/>
            <a:ext cx="2227500" cy="39600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6C80874-5468-C349-8BBA-B9BDEEAB8A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0860" y="1687219"/>
            <a:ext cx="3225033" cy="39600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5" name="액자 14">
            <a:extLst>
              <a:ext uri="{FF2B5EF4-FFF2-40B4-BE49-F238E27FC236}">
                <a16:creationId xmlns:a16="http://schemas.microsoft.com/office/drawing/2014/main" id="{5F567A52-6681-CD40-A1C2-374C7858410A}"/>
              </a:ext>
            </a:extLst>
          </p:cNvPr>
          <p:cNvSpPr/>
          <p:nvPr/>
        </p:nvSpPr>
        <p:spPr>
          <a:xfrm>
            <a:off x="1025236" y="4959927"/>
            <a:ext cx="683029" cy="498764"/>
          </a:xfrm>
          <a:prstGeom prst="frame">
            <a:avLst>
              <a:gd name="adj1" fmla="val 9722"/>
            </a:avLst>
          </a:prstGeom>
          <a:solidFill>
            <a:srgbClr val="048DFF"/>
          </a:solidFill>
          <a:ln>
            <a:solidFill>
              <a:srgbClr val="048D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16" name="액자 15">
            <a:extLst>
              <a:ext uri="{FF2B5EF4-FFF2-40B4-BE49-F238E27FC236}">
                <a16:creationId xmlns:a16="http://schemas.microsoft.com/office/drawing/2014/main" id="{F8929EA6-504B-E341-8131-A18E99EA4975}"/>
              </a:ext>
            </a:extLst>
          </p:cNvPr>
          <p:cNvSpPr/>
          <p:nvPr/>
        </p:nvSpPr>
        <p:spPr>
          <a:xfrm>
            <a:off x="5203140" y="4810562"/>
            <a:ext cx="737323" cy="495729"/>
          </a:xfrm>
          <a:prstGeom prst="frame">
            <a:avLst>
              <a:gd name="adj1" fmla="val 9722"/>
            </a:avLst>
          </a:prstGeom>
          <a:solidFill>
            <a:srgbClr val="048DFF"/>
          </a:solidFill>
          <a:ln>
            <a:solidFill>
              <a:srgbClr val="048D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17" name="액자 16">
            <a:extLst>
              <a:ext uri="{FF2B5EF4-FFF2-40B4-BE49-F238E27FC236}">
                <a16:creationId xmlns:a16="http://schemas.microsoft.com/office/drawing/2014/main" id="{0DDC3141-9F48-D747-80B8-EA11606C8425}"/>
              </a:ext>
            </a:extLst>
          </p:cNvPr>
          <p:cNvSpPr/>
          <p:nvPr/>
        </p:nvSpPr>
        <p:spPr>
          <a:xfrm>
            <a:off x="8692040" y="2427580"/>
            <a:ext cx="2668687" cy="3219639"/>
          </a:xfrm>
          <a:prstGeom prst="frame">
            <a:avLst>
              <a:gd name="adj1" fmla="val 1935"/>
            </a:avLst>
          </a:prstGeom>
          <a:solidFill>
            <a:srgbClr val="048DFF"/>
          </a:solidFill>
          <a:ln>
            <a:solidFill>
              <a:srgbClr val="048D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32818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1836540-3927-2846-9F2E-4511F4721ADE}"/>
              </a:ext>
            </a:extLst>
          </p:cNvPr>
          <p:cNvSpPr txBox="1"/>
          <p:nvPr/>
        </p:nvSpPr>
        <p:spPr>
          <a:xfrm flipH="1">
            <a:off x="648474" y="718011"/>
            <a:ext cx="42283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과제 부여 기능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522BCE6-4BBC-634C-A220-89D1820B25DB}"/>
              </a:ext>
            </a:extLst>
          </p:cNvPr>
          <p:cNvSpPr/>
          <p:nvPr/>
        </p:nvSpPr>
        <p:spPr>
          <a:xfrm>
            <a:off x="648476" y="1445057"/>
            <a:ext cx="2323324" cy="73500"/>
          </a:xfrm>
          <a:prstGeom prst="rect">
            <a:avLst/>
          </a:prstGeom>
          <a:solidFill>
            <a:srgbClr val="048DFF"/>
          </a:solidFill>
          <a:ln>
            <a:solidFill>
              <a:srgbClr val="048D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E426B5-78FD-3544-9A0D-C4A8C9DDA4E6}"/>
              </a:ext>
            </a:extLst>
          </p:cNvPr>
          <p:cNvSpPr txBox="1"/>
          <p:nvPr/>
        </p:nvSpPr>
        <p:spPr>
          <a:xfrm>
            <a:off x="578454" y="256346"/>
            <a:ext cx="11704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rgbClr val="048D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PART 3</a:t>
            </a:r>
            <a:endParaRPr lang="ko-KR" altLang="en-US" sz="2400" b="1" dirty="0">
              <a:solidFill>
                <a:srgbClr val="048DFF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122CDF9-13DA-6143-A364-E2546BF9F6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0549" y="1796091"/>
            <a:ext cx="2632500" cy="46800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91D65FD-84BC-A64D-B2BF-890B41CE1559}"/>
              </a:ext>
            </a:extLst>
          </p:cNvPr>
          <p:cNvSpPr txBox="1"/>
          <p:nvPr/>
        </p:nvSpPr>
        <p:spPr>
          <a:xfrm>
            <a:off x="6483929" y="3474372"/>
            <a:ext cx="368241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기대 효과</a:t>
            </a:r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</a:t>
            </a:r>
          </a:p>
          <a:p>
            <a:endParaRPr lang="en-US" altLang="ko-KR" sz="2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사용자들의 </a:t>
            </a:r>
            <a:r>
              <a:rPr lang="ko-KR" altLang="en-US" sz="2000" b="1" dirty="0">
                <a:solidFill>
                  <a:srgbClr val="048D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과제 활동 권장</a:t>
            </a: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</a:t>
            </a:r>
            <a:r>
              <a:rPr lang="ko-KR" altLang="en-US" sz="2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통해 </a:t>
            </a:r>
            <a:endParaRPr lang="en-US" altLang="ko-KR" sz="2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2000" b="1" dirty="0">
                <a:solidFill>
                  <a:srgbClr val="048D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자동적 사고 변화</a:t>
            </a: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유도한다</a:t>
            </a:r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286472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>
            <a:extLst>
              <a:ext uri="{FF2B5EF4-FFF2-40B4-BE49-F238E27FC236}">
                <a16:creationId xmlns:a16="http://schemas.microsoft.com/office/drawing/2014/main" id="{3C6B9751-D336-2747-9E11-8490E74B4F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0754" y="1814945"/>
            <a:ext cx="4461137" cy="39600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1836540-3927-2846-9F2E-4511F4721ADE}"/>
              </a:ext>
            </a:extLst>
          </p:cNvPr>
          <p:cNvSpPr txBox="1"/>
          <p:nvPr/>
        </p:nvSpPr>
        <p:spPr>
          <a:xfrm flipH="1">
            <a:off x="648474" y="718011"/>
            <a:ext cx="42283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후기 공유 기능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522BCE6-4BBC-634C-A220-89D1820B25DB}"/>
              </a:ext>
            </a:extLst>
          </p:cNvPr>
          <p:cNvSpPr/>
          <p:nvPr/>
        </p:nvSpPr>
        <p:spPr>
          <a:xfrm>
            <a:off x="648476" y="1445057"/>
            <a:ext cx="2323324" cy="73500"/>
          </a:xfrm>
          <a:prstGeom prst="rect">
            <a:avLst/>
          </a:prstGeom>
          <a:solidFill>
            <a:srgbClr val="048DFF"/>
          </a:solidFill>
          <a:ln>
            <a:solidFill>
              <a:srgbClr val="048D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E426B5-78FD-3544-9A0D-C4A8C9DDA4E6}"/>
              </a:ext>
            </a:extLst>
          </p:cNvPr>
          <p:cNvSpPr txBox="1"/>
          <p:nvPr/>
        </p:nvSpPr>
        <p:spPr>
          <a:xfrm>
            <a:off x="578454" y="256346"/>
            <a:ext cx="11704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rgbClr val="048D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PART 3</a:t>
            </a:r>
            <a:endParaRPr lang="ko-KR" altLang="en-US" sz="2400" b="1" dirty="0">
              <a:solidFill>
                <a:srgbClr val="048DFF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825180-1D53-424B-82E5-E25C889A9632}"/>
              </a:ext>
            </a:extLst>
          </p:cNvPr>
          <p:cNvSpPr txBox="1"/>
          <p:nvPr/>
        </p:nvSpPr>
        <p:spPr>
          <a:xfrm>
            <a:off x="1708265" y="5904875"/>
            <a:ext cx="12024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버튼 클릭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B455CCB-F9C5-784A-9523-45FAB8B75188}"/>
              </a:ext>
            </a:extLst>
          </p:cNvPr>
          <p:cNvSpPr txBox="1"/>
          <p:nvPr/>
        </p:nvSpPr>
        <p:spPr>
          <a:xfrm>
            <a:off x="5067384" y="5939934"/>
            <a:ext cx="12024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리뷰 작성</a:t>
            </a:r>
            <a:endParaRPr kumimoji="1" lang="ko-KR" altLang="en-US" sz="2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6E30CF-0E78-9C46-B7A4-C1CCEDD77B3B}"/>
              </a:ext>
            </a:extLst>
          </p:cNvPr>
          <p:cNvSpPr txBox="1"/>
          <p:nvPr/>
        </p:nvSpPr>
        <p:spPr>
          <a:xfrm>
            <a:off x="9179981" y="5939934"/>
            <a:ext cx="12024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DB</a:t>
            </a:r>
            <a:r>
              <a:rPr kumimoji="1" lang="ko-KR" altLang="en-US" sz="2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저장</a:t>
            </a:r>
            <a:endParaRPr kumimoji="1" lang="ko-KR" altLang="en-US" sz="2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3E31E15-CEE9-1C4B-8205-408BA68A77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4871" y="1814945"/>
            <a:ext cx="2227500" cy="39600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EF9C5F5-2DF6-5447-B092-22D3BE797B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5752" y="1814945"/>
            <a:ext cx="2227500" cy="39600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4" name="액자 13">
            <a:extLst>
              <a:ext uri="{FF2B5EF4-FFF2-40B4-BE49-F238E27FC236}">
                <a16:creationId xmlns:a16="http://schemas.microsoft.com/office/drawing/2014/main" id="{C28D111F-573C-9A4C-8BC1-3708C244BCE7}"/>
              </a:ext>
            </a:extLst>
          </p:cNvPr>
          <p:cNvSpPr/>
          <p:nvPr/>
        </p:nvSpPr>
        <p:spPr>
          <a:xfrm>
            <a:off x="1748903" y="3429000"/>
            <a:ext cx="1161837" cy="491836"/>
          </a:xfrm>
          <a:prstGeom prst="frame">
            <a:avLst>
              <a:gd name="adj1" fmla="val 9722"/>
            </a:avLst>
          </a:prstGeom>
          <a:solidFill>
            <a:srgbClr val="048DFF"/>
          </a:solidFill>
          <a:ln>
            <a:solidFill>
              <a:srgbClr val="048D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15" name="액자 14">
            <a:extLst>
              <a:ext uri="{FF2B5EF4-FFF2-40B4-BE49-F238E27FC236}">
                <a16:creationId xmlns:a16="http://schemas.microsoft.com/office/drawing/2014/main" id="{DE6A1183-B993-5544-81C1-52CF7D08AFD1}"/>
              </a:ext>
            </a:extLst>
          </p:cNvPr>
          <p:cNvSpPr/>
          <p:nvPr/>
        </p:nvSpPr>
        <p:spPr>
          <a:xfrm>
            <a:off x="6174068" y="4038600"/>
            <a:ext cx="684015" cy="464127"/>
          </a:xfrm>
          <a:prstGeom prst="frame">
            <a:avLst>
              <a:gd name="adj1" fmla="val 9722"/>
            </a:avLst>
          </a:prstGeom>
          <a:solidFill>
            <a:srgbClr val="048DFF"/>
          </a:solidFill>
          <a:ln>
            <a:solidFill>
              <a:srgbClr val="048D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19" name="액자 18">
            <a:extLst>
              <a:ext uri="{FF2B5EF4-FFF2-40B4-BE49-F238E27FC236}">
                <a16:creationId xmlns:a16="http://schemas.microsoft.com/office/drawing/2014/main" id="{BCFF118C-49DF-8C4A-87C5-9761808DB049}"/>
              </a:ext>
            </a:extLst>
          </p:cNvPr>
          <p:cNvSpPr/>
          <p:nvPr/>
        </p:nvSpPr>
        <p:spPr>
          <a:xfrm>
            <a:off x="7940859" y="3429000"/>
            <a:ext cx="3974050" cy="2345945"/>
          </a:xfrm>
          <a:prstGeom prst="frame">
            <a:avLst>
              <a:gd name="adj1" fmla="val 1935"/>
            </a:avLst>
          </a:prstGeom>
          <a:solidFill>
            <a:srgbClr val="048DFF"/>
          </a:solidFill>
          <a:ln>
            <a:solidFill>
              <a:srgbClr val="048D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79534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8D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F060E9F-5D72-FD41-BE41-9CC930DFDF36}"/>
              </a:ext>
            </a:extLst>
          </p:cNvPr>
          <p:cNvSpPr txBox="1"/>
          <p:nvPr/>
        </p:nvSpPr>
        <p:spPr>
          <a:xfrm flipH="1">
            <a:off x="648476" y="651768"/>
            <a:ext cx="14741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목차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BB7D431-177E-664E-85D2-3275BF49D430}"/>
              </a:ext>
            </a:extLst>
          </p:cNvPr>
          <p:cNvSpPr txBox="1"/>
          <p:nvPr/>
        </p:nvSpPr>
        <p:spPr>
          <a:xfrm flipH="1">
            <a:off x="5227252" y="1944585"/>
            <a:ext cx="47419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</a:t>
            </a:r>
            <a:r>
              <a:rPr lang="ko-KR" altLang="en-US" sz="32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목적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3F72135-6D0D-2649-A799-5273CF87FE2A}"/>
              </a:ext>
            </a:extLst>
          </p:cNvPr>
          <p:cNvSpPr txBox="1"/>
          <p:nvPr/>
        </p:nvSpPr>
        <p:spPr>
          <a:xfrm flipH="1">
            <a:off x="5227252" y="2982900"/>
            <a:ext cx="47419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rgbClr val="1199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</a:t>
            </a:r>
            <a:r>
              <a:rPr lang="ko-KR" altLang="en-US" sz="3200" b="1" dirty="0">
                <a:solidFill>
                  <a:srgbClr val="1199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이론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BDB8A14-2067-D746-A920-C8972F11CA21}"/>
              </a:ext>
            </a:extLst>
          </p:cNvPr>
          <p:cNvSpPr/>
          <p:nvPr/>
        </p:nvSpPr>
        <p:spPr>
          <a:xfrm>
            <a:off x="648476" y="1445057"/>
            <a:ext cx="2323324" cy="73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6262AD-306F-3A48-8223-65169E6D3EDF}"/>
              </a:ext>
            </a:extLst>
          </p:cNvPr>
          <p:cNvSpPr txBox="1"/>
          <p:nvPr/>
        </p:nvSpPr>
        <p:spPr>
          <a:xfrm flipH="1">
            <a:off x="5227252" y="4021215"/>
            <a:ext cx="47419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rgbClr val="1199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</a:t>
            </a:r>
            <a:r>
              <a:rPr lang="ko-KR" altLang="en-US" sz="3200" b="1" dirty="0">
                <a:solidFill>
                  <a:srgbClr val="1199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구현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D472385-4156-6E4F-B7D5-12065F0B3335}"/>
              </a:ext>
            </a:extLst>
          </p:cNvPr>
          <p:cNvSpPr txBox="1"/>
          <p:nvPr/>
        </p:nvSpPr>
        <p:spPr>
          <a:xfrm flipH="1">
            <a:off x="5227252" y="5059530"/>
            <a:ext cx="47419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rgbClr val="1199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4.</a:t>
            </a:r>
            <a:r>
              <a:rPr lang="ko-KR" altLang="en-US" sz="3200" b="1" dirty="0">
                <a:solidFill>
                  <a:srgbClr val="1199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3200" b="1" dirty="0">
                <a:solidFill>
                  <a:srgbClr val="1199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Q &amp; A</a:t>
            </a:r>
            <a:endParaRPr lang="ko-KR" altLang="en-US" sz="3200" b="1" dirty="0">
              <a:solidFill>
                <a:srgbClr val="1199FF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952603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1836540-3927-2846-9F2E-4511F4721ADE}"/>
              </a:ext>
            </a:extLst>
          </p:cNvPr>
          <p:cNvSpPr txBox="1"/>
          <p:nvPr/>
        </p:nvSpPr>
        <p:spPr>
          <a:xfrm flipH="1">
            <a:off x="648474" y="718011"/>
            <a:ext cx="42283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후기 공유 기능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522BCE6-4BBC-634C-A220-89D1820B25DB}"/>
              </a:ext>
            </a:extLst>
          </p:cNvPr>
          <p:cNvSpPr/>
          <p:nvPr/>
        </p:nvSpPr>
        <p:spPr>
          <a:xfrm>
            <a:off x="648476" y="1445057"/>
            <a:ext cx="2323324" cy="73500"/>
          </a:xfrm>
          <a:prstGeom prst="rect">
            <a:avLst/>
          </a:prstGeom>
          <a:solidFill>
            <a:srgbClr val="048DFF"/>
          </a:solidFill>
          <a:ln>
            <a:solidFill>
              <a:srgbClr val="048D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E426B5-78FD-3544-9A0D-C4A8C9DDA4E6}"/>
              </a:ext>
            </a:extLst>
          </p:cNvPr>
          <p:cNvSpPr txBox="1"/>
          <p:nvPr/>
        </p:nvSpPr>
        <p:spPr>
          <a:xfrm>
            <a:off x="578454" y="256346"/>
            <a:ext cx="11704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rgbClr val="048D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PART 3</a:t>
            </a:r>
            <a:endParaRPr lang="ko-KR" altLang="en-US" sz="2400" b="1" dirty="0">
              <a:solidFill>
                <a:srgbClr val="048DFF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DE772F-996B-F94D-B7E1-A6B876246249}"/>
              </a:ext>
            </a:extLst>
          </p:cNvPr>
          <p:cNvSpPr txBox="1"/>
          <p:nvPr/>
        </p:nvSpPr>
        <p:spPr>
          <a:xfrm>
            <a:off x="6483929" y="3474372"/>
            <a:ext cx="3337773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기대 효과</a:t>
            </a:r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</a:t>
            </a:r>
          </a:p>
          <a:p>
            <a:endParaRPr lang="en-US" altLang="ko-KR" sz="2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다른 사용자들의 후기를 통해서</a:t>
            </a:r>
            <a:endParaRPr lang="en-US" altLang="ko-KR" sz="2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상담을 꺼려하는 사용자들의 </a:t>
            </a:r>
            <a:endParaRPr lang="en-US" altLang="ko-KR" sz="2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2000" b="1" dirty="0">
                <a:solidFill>
                  <a:srgbClr val="048D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상담 의지</a:t>
            </a: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</a:t>
            </a:r>
            <a:r>
              <a:rPr lang="ko-KR" altLang="en-US" sz="2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북돋아 준다</a:t>
            </a:r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BCA6EC3-69C4-D541-A459-3AFFC5D849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0549" y="1796091"/>
            <a:ext cx="2632500" cy="46800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411050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1836540-3927-2846-9F2E-4511F4721ADE}"/>
              </a:ext>
            </a:extLst>
          </p:cNvPr>
          <p:cNvSpPr txBox="1"/>
          <p:nvPr/>
        </p:nvSpPr>
        <p:spPr>
          <a:xfrm flipH="1">
            <a:off x="648474" y="718011"/>
            <a:ext cx="42283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시스템 흐름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522BCE6-4BBC-634C-A220-89D1820B25DB}"/>
              </a:ext>
            </a:extLst>
          </p:cNvPr>
          <p:cNvSpPr/>
          <p:nvPr/>
        </p:nvSpPr>
        <p:spPr>
          <a:xfrm>
            <a:off x="648476" y="1445057"/>
            <a:ext cx="2323324" cy="73500"/>
          </a:xfrm>
          <a:prstGeom prst="rect">
            <a:avLst/>
          </a:prstGeom>
          <a:solidFill>
            <a:srgbClr val="048DFF"/>
          </a:solidFill>
          <a:ln>
            <a:solidFill>
              <a:srgbClr val="048D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E426B5-78FD-3544-9A0D-C4A8C9DDA4E6}"/>
              </a:ext>
            </a:extLst>
          </p:cNvPr>
          <p:cNvSpPr txBox="1"/>
          <p:nvPr/>
        </p:nvSpPr>
        <p:spPr>
          <a:xfrm>
            <a:off x="578454" y="256346"/>
            <a:ext cx="11704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rgbClr val="048D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PART 3</a:t>
            </a:r>
            <a:endParaRPr lang="ko-KR" altLang="en-US" sz="2400" b="1" dirty="0">
              <a:solidFill>
                <a:srgbClr val="048DFF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5320901C-DCB1-5D46-824F-B059078A2B2F}"/>
              </a:ext>
            </a:extLst>
          </p:cNvPr>
          <p:cNvSpPr/>
          <p:nvPr/>
        </p:nvSpPr>
        <p:spPr>
          <a:xfrm>
            <a:off x="1130501" y="2565757"/>
            <a:ext cx="1843261" cy="2127842"/>
          </a:xfrm>
          <a:prstGeom prst="roundRect">
            <a:avLst>
              <a:gd name="adj" fmla="val 9238"/>
            </a:avLst>
          </a:prstGeom>
          <a:noFill/>
          <a:ln w="25400">
            <a:solidFill>
              <a:srgbClr val="048D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9" name="양쪽 모서리가 둥근 사각형 8">
            <a:extLst>
              <a:ext uri="{FF2B5EF4-FFF2-40B4-BE49-F238E27FC236}">
                <a16:creationId xmlns:a16="http://schemas.microsoft.com/office/drawing/2014/main" id="{E5D4E392-CB23-6442-8C39-45F5A9F894D8}"/>
              </a:ext>
            </a:extLst>
          </p:cNvPr>
          <p:cNvSpPr/>
          <p:nvPr/>
        </p:nvSpPr>
        <p:spPr>
          <a:xfrm>
            <a:off x="1120249" y="2565758"/>
            <a:ext cx="1851551" cy="38272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48DFF"/>
          </a:solidFill>
          <a:ln>
            <a:solidFill>
              <a:srgbClr val="048D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모바일</a:t>
            </a:r>
            <a:r>
              <a:rPr kumimoji="1"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kumimoji="1"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앱</a:t>
            </a:r>
            <a:r>
              <a:rPr kumimoji="1" lang="en-US" altLang="ko-KR" sz="16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91C1405-07A1-1545-A0CB-D7073DEA8C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5668" y="3175177"/>
            <a:ext cx="1245289" cy="1245289"/>
          </a:xfrm>
          <a:prstGeom prst="rect">
            <a:avLst/>
          </a:prstGeom>
        </p:spPr>
      </p:pic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42CEC79C-46AD-4548-92A4-B86F34F8C0DA}"/>
              </a:ext>
            </a:extLst>
          </p:cNvPr>
          <p:cNvCxnSpPr>
            <a:cxnSpLocks/>
            <a:stCxn id="8" idx="3"/>
            <a:endCxn id="13" idx="1"/>
          </p:cNvCxnSpPr>
          <p:nvPr/>
        </p:nvCxnSpPr>
        <p:spPr>
          <a:xfrm>
            <a:off x="2973762" y="3629678"/>
            <a:ext cx="508307" cy="1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1E87EFE4-25A2-B644-B15E-1964C437A50D}"/>
              </a:ext>
            </a:extLst>
          </p:cNvPr>
          <p:cNvSpPr/>
          <p:nvPr/>
        </p:nvSpPr>
        <p:spPr>
          <a:xfrm>
            <a:off x="5230029" y="3117346"/>
            <a:ext cx="1623166" cy="1024665"/>
          </a:xfrm>
          <a:prstGeom prst="roundRect">
            <a:avLst/>
          </a:prstGeom>
          <a:solidFill>
            <a:srgbClr val="048DFF"/>
          </a:solidFill>
          <a:ln>
            <a:solidFill>
              <a:srgbClr val="048D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챗봇 과</a:t>
            </a:r>
            <a:endParaRPr kumimoji="1"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kumimoji="1"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대화 상담</a:t>
            </a: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FC3DE7D2-183E-094C-9EF0-D7A0E76E7046}"/>
              </a:ext>
            </a:extLst>
          </p:cNvPr>
          <p:cNvSpPr/>
          <p:nvPr/>
        </p:nvSpPr>
        <p:spPr>
          <a:xfrm>
            <a:off x="3482069" y="3117346"/>
            <a:ext cx="1198179" cy="1024665"/>
          </a:xfrm>
          <a:prstGeom prst="roundRect">
            <a:avLst/>
          </a:prstGeom>
          <a:solidFill>
            <a:srgbClr val="048DFF"/>
          </a:solidFill>
          <a:ln>
            <a:solidFill>
              <a:srgbClr val="048D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WE bot.</a:t>
            </a:r>
          </a:p>
          <a:p>
            <a:pPr algn="ctr"/>
            <a:r>
              <a:rPr kumimoji="1"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접속</a:t>
            </a:r>
            <a:endParaRPr kumimoji="1"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4D65261C-F219-704C-9382-E01925B4144F}"/>
              </a:ext>
            </a:extLst>
          </p:cNvPr>
          <p:cNvCxnSpPr>
            <a:cxnSpLocks/>
            <a:stCxn id="13" idx="3"/>
            <a:endCxn id="12" idx="1"/>
          </p:cNvCxnSpPr>
          <p:nvPr/>
        </p:nvCxnSpPr>
        <p:spPr>
          <a:xfrm>
            <a:off x="4680248" y="3629679"/>
            <a:ext cx="549781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BCF04A0F-37B4-8742-9F9B-A6AAE9B37FE5}"/>
              </a:ext>
            </a:extLst>
          </p:cNvPr>
          <p:cNvSpPr/>
          <p:nvPr/>
        </p:nvSpPr>
        <p:spPr>
          <a:xfrm>
            <a:off x="9524157" y="3111380"/>
            <a:ext cx="2001540" cy="1024665"/>
          </a:xfrm>
          <a:prstGeom prst="roundRect">
            <a:avLst/>
          </a:prstGeom>
          <a:solidFill>
            <a:srgbClr val="048DFF"/>
          </a:solidFill>
          <a:ln>
            <a:solidFill>
              <a:srgbClr val="048D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사용자가</a:t>
            </a:r>
            <a:endParaRPr kumimoji="1"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kumimoji="1"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심리 노트 작성 </a:t>
            </a:r>
            <a:endParaRPr kumimoji="1"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" name="다이아몬드 15">
            <a:extLst>
              <a:ext uri="{FF2B5EF4-FFF2-40B4-BE49-F238E27FC236}">
                <a16:creationId xmlns:a16="http://schemas.microsoft.com/office/drawing/2014/main" id="{EBD1BAA0-1BB5-F846-AF0B-2B3CB5E1DC74}"/>
              </a:ext>
            </a:extLst>
          </p:cNvPr>
          <p:cNvSpPr/>
          <p:nvPr/>
        </p:nvSpPr>
        <p:spPr>
          <a:xfrm>
            <a:off x="7329536" y="3111381"/>
            <a:ext cx="1765634" cy="1024665"/>
          </a:xfrm>
          <a:prstGeom prst="diamond">
            <a:avLst/>
          </a:prstGeom>
          <a:solidFill>
            <a:srgbClr val="048DFF"/>
          </a:solidFill>
          <a:ln>
            <a:solidFill>
              <a:srgbClr val="048D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로그인</a:t>
            </a: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F0DF7AB4-A1BB-644B-8A30-504D8083033E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6853195" y="3623714"/>
            <a:ext cx="476341" cy="5964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D8E2919F-3200-8145-A01A-FE91ECE5B054}"/>
              </a:ext>
            </a:extLst>
          </p:cNvPr>
          <p:cNvCxnSpPr>
            <a:cxnSpLocks/>
            <a:stCxn id="16" idx="3"/>
            <a:endCxn id="15" idx="1"/>
          </p:cNvCxnSpPr>
          <p:nvPr/>
        </p:nvCxnSpPr>
        <p:spPr>
          <a:xfrm flipV="1">
            <a:off x="9095170" y="3623713"/>
            <a:ext cx="428987" cy="1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꺾인 연결선[E] 18">
            <a:extLst>
              <a:ext uri="{FF2B5EF4-FFF2-40B4-BE49-F238E27FC236}">
                <a16:creationId xmlns:a16="http://schemas.microsoft.com/office/drawing/2014/main" id="{AF3D49FF-6AF1-0A4D-809A-FA848B48C44E}"/>
              </a:ext>
            </a:extLst>
          </p:cNvPr>
          <p:cNvCxnSpPr>
            <a:cxnSpLocks/>
            <a:stCxn id="16" idx="2"/>
            <a:endCxn id="13" idx="2"/>
          </p:cNvCxnSpPr>
          <p:nvPr/>
        </p:nvCxnSpPr>
        <p:spPr>
          <a:xfrm rot="5400000">
            <a:off x="6143774" y="2073431"/>
            <a:ext cx="5965" cy="4131194"/>
          </a:xfrm>
          <a:prstGeom prst="bentConnector3">
            <a:avLst>
              <a:gd name="adj1" fmla="val 9144359"/>
            </a:avLst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A8C2CFEB-4106-744F-99E3-82AC68B293A2}"/>
              </a:ext>
            </a:extLst>
          </p:cNvPr>
          <p:cNvSpPr txBox="1"/>
          <p:nvPr/>
        </p:nvSpPr>
        <p:spPr>
          <a:xfrm>
            <a:off x="8982404" y="3153455"/>
            <a:ext cx="541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yes</a:t>
            </a:r>
            <a:endParaRPr lang="ko-KR" altLang="en-US" dirty="0">
              <a:solidFill>
                <a:schemeClr val="tx2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330B5BC-E4E7-B146-AB62-E8493E59C165}"/>
              </a:ext>
            </a:extLst>
          </p:cNvPr>
          <p:cNvSpPr txBox="1"/>
          <p:nvPr/>
        </p:nvSpPr>
        <p:spPr>
          <a:xfrm>
            <a:off x="8304641" y="4156438"/>
            <a:ext cx="455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no</a:t>
            </a:r>
            <a:endParaRPr lang="ko-KR" altLang="en-US" dirty="0">
              <a:solidFill>
                <a:schemeClr val="tx2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59546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1836540-3927-2846-9F2E-4511F4721ADE}"/>
              </a:ext>
            </a:extLst>
          </p:cNvPr>
          <p:cNvSpPr txBox="1"/>
          <p:nvPr/>
        </p:nvSpPr>
        <p:spPr>
          <a:xfrm flipH="1">
            <a:off x="648474" y="718011"/>
            <a:ext cx="42283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데모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522BCE6-4BBC-634C-A220-89D1820B25DB}"/>
              </a:ext>
            </a:extLst>
          </p:cNvPr>
          <p:cNvSpPr/>
          <p:nvPr/>
        </p:nvSpPr>
        <p:spPr>
          <a:xfrm>
            <a:off x="648476" y="1445057"/>
            <a:ext cx="2323324" cy="73500"/>
          </a:xfrm>
          <a:prstGeom prst="rect">
            <a:avLst/>
          </a:prstGeom>
          <a:solidFill>
            <a:srgbClr val="048DFF"/>
          </a:solidFill>
          <a:ln>
            <a:solidFill>
              <a:srgbClr val="048D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E426B5-78FD-3544-9A0D-C4A8C9DDA4E6}"/>
              </a:ext>
            </a:extLst>
          </p:cNvPr>
          <p:cNvSpPr txBox="1"/>
          <p:nvPr/>
        </p:nvSpPr>
        <p:spPr>
          <a:xfrm>
            <a:off x="578454" y="256346"/>
            <a:ext cx="11704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rgbClr val="048D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PART 3</a:t>
            </a:r>
            <a:endParaRPr lang="ko-KR" altLang="en-US" sz="2400" b="1" dirty="0">
              <a:solidFill>
                <a:srgbClr val="048DFF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7" name="데모">
            <a:hlinkClick r:id="" action="ppaction://media"/>
            <a:extLst>
              <a:ext uri="{FF2B5EF4-FFF2-40B4-BE49-F238E27FC236}">
                <a16:creationId xmlns:a16="http://schemas.microsoft.com/office/drawing/2014/main" id="{E9F35053-5DF3-104D-842D-024ED62353A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71645" y="1076799"/>
            <a:ext cx="3048710" cy="5360369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84004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262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8D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C7491E6-5838-9A4B-876C-1282A7B5B156}"/>
              </a:ext>
            </a:extLst>
          </p:cNvPr>
          <p:cNvSpPr txBox="1"/>
          <p:nvPr/>
        </p:nvSpPr>
        <p:spPr>
          <a:xfrm>
            <a:off x="4492307" y="2208415"/>
            <a:ext cx="3272050" cy="19543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88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Q</a:t>
            </a:r>
            <a:r>
              <a:rPr lang="ko-KR" altLang="en-US" sz="88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88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&amp;</a:t>
            </a:r>
            <a:r>
              <a:rPr lang="ko-KR" altLang="en-US" sz="88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88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</a:t>
            </a:r>
            <a:endParaRPr lang="ko-KR" altLang="en-US" sz="88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452776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8D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C7491E6-5838-9A4B-876C-1282A7B5B156}"/>
              </a:ext>
            </a:extLst>
          </p:cNvPr>
          <p:cNvSpPr txBox="1"/>
          <p:nvPr/>
        </p:nvSpPr>
        <p:spPr>
          <a:xfrm>
            <a:off x="2886388" y="2208415"/>
            <a:ext cx="6483890" cy="19543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88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THANK YOU</a:t>
            </a:r>
            <a:endParaRPr lang="ko-KR" altLang="en-US" sz="8800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429354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7BC5C1B-0187-3A47-B4DD-2A6DE9210D1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9000"/>
          </a:blip>
          <a:stretch>
            <a:fillRect/>
          </a:stretch>
        </p:blipFill>
        <p:spPr>
          <a:xfrm>
            <a:off x="648476" y="1339828"/>
            <a:ext cx="11264900" cy="5207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D4463BB3-6E24-6F44-A92B-7B5113E03C20}"/>
              </a:ext>
            </a:extLst>
          </p:cNvPr>
          <p:cNvSpPr/>
          <p:nvPr/>
        </p:nvSpPr>
        <p:spPr>
          <a:xfrm>
            <a:off x="2332264" y="2489137"/>
            <a:ext cx="7905750" cy="262170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bg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F2557A0-9AA7-4146-91B0-DFF62A0D3715}"/>
              </a:ext>
            </a:extLst>
          </p:cNvPr>
          <p:cNvSpPr/>
          <p:nvPr/>
        </p:nvSpPr>
        <p:spPr>
          <a:xfrm>
            <a:off x="2637064" y="2610632"/>
            <a:ext cx="7481207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sz="2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대한 민국</a:t>
            </a:r>
            <a:r>
              <a:rPr kumimoji="1" lang="ko-KR" altLang="en-US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은 </a:t>
            </a:r>
            <a:r>
              <a:rPr kumimoji="1" lang="en-US" altLang="ko-KR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13</a:t>
            </a:r>
            <a:r>
              <a:rPr kumimoji="1" lang="ko-KR" altLang="en-US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년간 </a:t>
            </a:r>
            <a:r>
              <a:rPr kumimoji="1" lang="en-US" altLang="ko-KR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OECD </a:t>
            </a:r>
            <a:r>
              <a:rPr kumimoji="1" lang="ko-KR" altLang="en-US" sz="2400" b="1" dirty="0">
                <a:solidFill>
                  <a:srgbClr val="048D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자살률 </a:t>
            </a:r>
            <a:r>
              <a:rPr kumimoji="1" lang="en-US" altLang="ko-KR" sz="2400" b="1" dirty="0">
                <a:solidFill>
                  <a:srgbClr val="048D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</a:t>
            </a:r>
            <a:r>
              <a:rPr kumimoji="1" lang="ko-KR" altLang="en-US" sz="2400" b="1" dirty="0">
                <a:solidFill>
                  <a:srgbClr val="048D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위</a:t>
            </a:r>
            <a:endParaRPr kumimoji="1" lang="en-US" altLang="ko-KR" sz="2400" b="1" dirty="0">
              <a:solidFill>
                <a:srgbClr val="048DFF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R" sz="2400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자살 사망자의 </a:t>
            </a:r>
            <a:r>
              <a:rPr kumimoji="1" lang="en-US" altLang="ko-KR" sz="2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80%</a:t>
            </a:r>
            <a:r>
              <a:rPr kumimoji="1" lang="ko-KR" altLang="en-US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는 정신 질환 </a:t>
            </a:r>
            <a:r>
              <a:rPr lang="ko-KR" altLang="en-US" sz="2400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有</a:t>
            </a:r>
            <a:r>
              <a:rPr lang="ko-KR" altLang="en-US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그 중 </a:t>
            </a:r>
            <a:r>
              <a:rPr lang="en-US" altLang="ko-KR" sz="2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80</a:t>
            </a:r>
            <a:r>
              <a:rPr lang="ko-KR" altLang="en-US" sz="2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2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~</a:t>
            </a:r>
            <a:r>
              <a:rPr lang="ko-KR" altLang="en-US" sz="2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2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90%</a:t>
            </a:r>
            <a:r>
              <a:rPr lang="ko-KR" altLang="en-US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의 원인 </a:t>
            </a:r>
            <a:r>
              <a:rPr lang="ko-KR" altLang="en-US" sz="2400" b="1" dirty="0">
                <a:solidFill>
                  <a:srgbClr val="048D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우울증</a:t>
            </a:r>
            <a:endParaRPr lang="en-US" altLang="ko-KR" sz="2400" b="1" dirty="0">
              <a:solidFill>
                <a:srgbClr val="048DFF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우울증 환자 </a:t>
            </a:r>
            <a:r>
              <a:rPr lang="en-US" altLang="ko-KR" sz="2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10</a:t>
            </a:r>
            <a:r>
              <a:rPr lang="ko-KR" altLang="en-US" sz="2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명 중 </a:t>
            </a:r>
            <a:r>
              <a:rPr lang="en-US" altLang="ko-KR" sz="2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7</a:t>
            </a:r>
            <a:r>
              <a:rPr lang="ko-KR" altLang="en-US" sz="2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명</a:t>
            </a:r>
            <a:r>
              <a:rPr lang="ko-KR" altLang="en-US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은</a:t>
            </a:r>
            <a:r>
              <a:rPr lang="ko-KR" altLang="en-US" sz="24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400" b="1" dirty="0">
                <a:solidFill>
                  <a:srgbClr val="048D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우울증 치료 기피</a:t>
            </a:r>
            <a:endParaRPr kumimoji="1" lang="ko-KR" altLang="en-US" sz="2400" b="1" dirty="0">
              <a:solidFill>
                <a:srgbClr val="048DFF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498247-4353-6E4D-BF54-F1DCB371F96E}"/>
              </a:ext>
            </a:extLst>
          </p:cNvPr>
          <p:cNvSpPr txBox="1"/>
          <p:nvPr/>
        </p:nvSpPr>
        <p:spPr>
          <a:xfrm flipH="1">
            <a:off x="648476" y="718011"/>
            <a:ext cx="14741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개요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D475D3E-0A7C-DD46-876F-1BC2AB1E3981}"/>
              </a:ext>
            </a:extLst>
          </p:cNvPr>
          <p:cNvSpPr/>
          <p:nvPr/>
        </p:nvSpPr>
        <p:spPr>
          <a:xfrm>
            <a:off x="648476" y="1445057"/>
            <a:ext cx="2323324" cy="73500"/>
          </a:xfrm>
          <a:prstGeom prst="rect">
            <a:avLst/>
          </a:prstGeom>
          <a:solidFill>
            <a:srgbClr val="048DFF"/>
          </a:solidFill>
          <a:ln>
            <a:solidFill>
              <a:srgbClr val="048D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73A5358-DE41-FA45-802E-68C44B46C447}"/>
              </a:ext>
            </a:extLst>
          </p:cNvPr>
          <p:cNvSpPr txBox="1"/>
          <p:nvPr/>
        </p:nvSpPr>
        <p:spPr>
          <a:xfrm>
            <a:off x="578454" y="256346"/>
            <a:ext cx="11704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rgbClr val="048D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PART 1</a:t>
            </a:r>
            <a:endParaRPr lang="ko-KR" altLang="en-US" sz="2400" b="1" dirty="0">
              <a:solidFill>
                <a:srgbClr val="048DFF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42581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369F8B9-1024-9B4B-A347-5BE5CC9B84CD}"/>
              </a:ext>
            </a:extLst>
          </p:cNvPr>
          <p:cNvSpPr txBox="1"/>
          <p:nvPr/>
        </p:nvSpPr>
        <p:spPr>
          <a:xfrm flipH="1">
            <a:off x="648476" y="691771"/>
            <a:ext cx="14741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동기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4FB5B33-595A-8A4E-9C25-58FC5F26C724}"/>
              </a:ext>
            </a:extLst>
          </p:cNvPr>
          <p:cNvSpPr/>
          <p:nvPr/>
        </p:nvSpPr>
        <p:spPr>
          <a:xfrm>
            <a:off x="648476" y="1445057"/>
            <a:ext cx="2323324" cy="73500"/>
          </a:xfrm>
          <a:prstGeom prst="rect">
            <a:avLst/>
          </a:prstGeom>
          <a:solidFill>
            <a:srgbClr val="048DFF"/>
          </a:solidFill>
          <a:ln>
            <a:solidFill>
              <a:srgbClr val="048D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F19773-2E78-E543-98CE-D2CD4FCBCFB5}"/>
              </a:ext>
            </a:extLst>
          </p:cNvPr>
          <p:cNvSpPr txBox="1"/>
          <p:nvPr/>
        </p:nvSpPr>
        <p:spPr>
          <a:xfrm>
            <a:off x="1879053" y="1737051"/>
            <a:ext cx="91678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사용자들과의 </a:t>
            </a:r>
            <a:r>
              <a:rPr lang="ko-KR" altLang="en-US" sz="2000" dirty="0">
                <a:solidFill>
                  <a:srgbClr val="048D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빈번한 접촉</a:t>
            </a: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과 </a:t>
            </a:r>
            <a:r>
              <a:rPr lang="ko-KR" altLang="en-US" sz="2000" dirty="0">
                <a:solidFill>
                  <a:srgbClr val="048D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치료</a:t>
            </a: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통해 우울증을 치료</a:t>
            </a:r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000" i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나아가 자살률을 낮추고자 한다</a:t>
            </a:r>
            <a:r>
              <a:rPr lang="en-US" altLang="ko-KR" sz="2000" i="1" dirty="0">
                <a:solidFill>
                  <a:schemeClr val="tx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ko-KR" altLang="en-US" sz="2000" i="1" dirty="0">
              <a:solidFill>
                <a:schemeClr val="tx2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E891533-6075-B945-97DA-3A5B508DA441}"/>
              </a:ext>
            </a:extLst>
          </p:cNvPr>
          <p:cNvSpPr txBox="1"/>
          <p:nvPr/>
        </p:nvSpPr>
        <p:spPr>
          <a:xfrm>
            <a:off x="578454" y="256346"/>
            <a:ext cx="11704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rgbClr val="048D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PART 1</a:t>
            </a:r>
            <a:endParaRPr lang="ko-KR" altLang="en-US" sz="2400" b="1" dirty="0">
              <a:solidFill>
                <a:srgbClr val="048DFF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A39C6AD8-28D2-8B4C-A7FF-49AF50917E59}"/>
              </a:ext>
            </a:extLst>
          </p:cNvPr>
          <p:cNvGrpSpPr/>
          <p:nvPr/>
        </p:nvGrpSpPr>
        <p:grpSpPr>
          <a:xfrm>
            <a:off x="425942" y="2577877"/>
            <a:ext cx="11340116" cy="3018429"/>
            <a:chOff x="425942" y="2577877"/>
            <a:chExt cx="11340116" cy="3018429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1726CAF5-0BD5-3640-A4B8-D5325A257F99}"/>
                </a:ext>
              </a:extLst>
            </p:cNvPr>
            <p:cNvSpPr/>
            <p:nvPr/>
          </p:nvSpPr>
          <p:spPr>
            <a:xfrm>
              <a:off x="425942" y="2577877"/>
              <a:ext cx="3442162" cy="301842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E1C4B834-7708-1C4B-B35B-F5948D2E69A4}"/>
                </a:ext>
              </a:extLst>
            </p:cNvPr>
            <p:cNvSpPr/>
            <p:nvPr/>
          </p:nvSpPr>
          <p:spPr>
            <a:xfrm>
              <a:off x="4374919" y="2577877"/>
              <a:ext cx="3442162" cy="301842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93DE64B-6F5C-CD4D-8F41-E7197F60CC9C}"/>
                </a:ext>
              </a:extLst>
            </p:cNvPr>
            <p:cNvSpPr txBox="1"/>
            <p:nvPr/>
          </p:nvSpPr>
          <p:spPr>
            <a:xfrm>
              <a:off x="5322142" y="3894901"/>
              <a:ext cx="135005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400" b="1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치료 기피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6DC2A984-0DFA-EF4F-AE71-A80C83C3931A}"/>
                </a:ext>
              </a:extLst>
            </p:cNvPr>
            <p:cNvSpPr/>
            <p:nvPr/>
          </p:nvSpPr>
          <p:spPr>
            <a:xfrm>
              <a:off x="8323896" y="2577877"/>
              <a:ext cx="3442162" cy="301842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531FB6A-F95A-9443-8B57-CA0FCE25E4FA}"/>
                </a:ext>
              </a:extLst>
            </p:cNvPr>
            <p:cNvSpPr txBox="1"/>
            <p:nvPr/>
          </p:nvSpPr>
          <p:spPr>
            <a:xfrm>
              <a:off x="1374081" y="3894900"/>
              <a:ext cx="128112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400" b="1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진입장벽</a:t>
              </a:r>
            </a:p>
          </p:txBody>
        </p:sp>
        <p:sp>
          <p:nvSpPr>
            <p:cNvPr id="20" name="아래쪽 화살표[D] 19">
              <a:extLst>
                <a:ext uri="{FF2B5EF4-FFF2-40B4-BE49-F238E27FC236}">
                  <a16:creationId xmlns:a16="http://schemas.microsoft.com/office/drawing/2014/main" id="{3DEEC486-4B56-9C4F-BE0B-9D1BA3A8ED22}"/>
                </a:ext>
              </a:extLst>
            </p:cNvPr>
            <p:cNvSpPr/>
            <p:nvPr/>
          </p:nvSpPr>
          <p:spPr>
            <a:xfrm>
              <a:off x="2678623" y="3833604"/>
              <a:ext cx="290946" cy="545975"/>
            </a:xfrm>
            <a:prstGeom prst="downArrow">
              <a:avLst/>
            </a:prstGeom>
            <a:solidFill>
              <a:srgbClr val="048DFF"/>
            </a:solidFill>
            <a:ln>
              <a:solidFill>
                <a:srgbClr val="048D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1" name="아래쪽 화살표[D] 20">
              <a:extLst>
                <a:ext uri="{FF2B5EF4-FFF2-40B4-BE49-F238E27FC236}">
                  <a16:creationId xmlns:a16="http://schemas.microsoft.com/office/drawing/2014/main" id="{B2FA24CB-E458-1C47-816C-2F3EF355BC11}"/>
                </a:ext>
              </a:extLst>
            </p:cNvPr>
            <p:cNvSpPr/>
            <p:nvPr/>
          </p:nvSpPr>
          <p:spPr>
            <a:xfrm>
              <a:off x="6672192" y="3833241"/>
              <a:ext cx="290946" cy="545975"/>
            </a:xfrm>
            <a:prstGeom prst="downArrow">
              <a:avLst/>
            </a:prstGeom>
            <a:solidFill>
              <a:srgbClr val="048DFF"/>
            </a:solidFill>
            <a:ln>
              <a:solidFill>
                <a:srgbClr val="048D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22" name="아래쪽 화살표[D] 21">
              <a:extLst>
                <a:ext uri="{FF2B5EF4-FFF2-40B4-BE49-F238E27FC236}">
                  <a16:creationId xmlns:a16="http://schemas.microsoft.com/office/drawing/2014/main" id="{B3C34190-2021-8542-9BDE-00245488A57E}"/>
                </a:ext>
              </a:extLst>
            </p:cNvPr>
            <p:cNvSpPr/>
            <p:nvPr/>
          </p:nvSpPr>
          <p:spPr>
            <a:xfrm>
              <a:off x="10526973" y="3833241"/>
              <a:ext cx="290946" cy="545975"/>
            </a:xfrm>
            <a:prstGeom prst="downArrow">
              <a:avLst/>
            </a:prstGeom>
            <a:solidFill>
              <a:srgbClr val="048DFF"/>
            </a:solidFill>
            <a:ln>
              <a:solidFill>
                <a:srgbClr val="048D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7E49462-0538-6B4A-9A60-81C3A32862EA}"/>
                </a:ext>
              </a:extLst>
            </p:cNvPr>
            <p:cNvSpPr txBox="1"/>
            <p:nvPr/>
          </p:nvSpPr>
          <p:spPr>
            <a:xfrm>
              <a:off x="9445176" y="3894900"/>
              <a:ext cx="100700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400" b="1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자살률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352695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369F8B9-1024-9B4B-A347-5BE5CC9B84CD}"/>
              </a:ext>
            </a:extLst>
          </p:cNvPr>
          <p:cNvSpPr txBox="1"/>
          <p:nvPr/>
        </p:nvSpPr>
        <p:spPr>
          <a:xfrm flipH="1">
            <a:off x="648476" y="718011"/>
            <a:ext cx="14741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기여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4FB5B33-595A-8A4E-9C25-58FC5F26C724}"/>
              </a:ext>
            </a:extLst>
          </p:cNvPr>
          <p:cNvSpPr/>
          <p:nvPr/>
        </p:nvSpPr>
        <p:spPr>
          <a:xfrm>
            <a:off x="648476" y="1445057"/>
            <a:ext cx="2323324" cy="73500"/>
          </a:xfrm>
          <a:prstGeom prst="rect">
            <a:avLst/>
          </a:prstGeom>
          <a:solidFill>
            <a:srgbClr val="048DFF"/>
          </a:solidFill>
          <a:ln>
            <a:solidFill>
              <a:srgbClr val="048D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194D4B7-98BE-3445-AA68-ABC93F82CCAE}"/>
              </a:ext>
            </a:extLst>
          </p:cNvPr>
          <p:cNvSpPr txBox="1"/>
          <p:nvPr/>
        </p:nvSpPr>
        <p:spPr>
          <a:xfrm>
            <a:off x="578454" y="256346"/>
            <a:ext cx="11704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rgbClr val="048D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PART 1</a:t>
            </a:r>
            <a:endParaRPr lang="ko-KR" altLang="en-US" sz="2400" b="1" dirty="0">
              <a:solidFill>
                <a:srgbClr val="048DFF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9CF4F5E-03FD-9846-BE6A-4A8FDE25090D}"/>
              </a:ext>
            </a:extLst>
          </p:cNvPr>
          <p:cNvSpPr txBox="1"/>
          <p:nvPr/>
        </p:nvSpPr>
        <p:spPr>
          <a:xfrm>
            <a:off x="8722287" y="2050350"/>
            <a:ext cx="40360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34" charset="0"/>
              </a:rPr>
              <a:t>우울증 치료에 대한 </a:t>
            </a:r>
            <a:r>
              <a:rPr lang="ko-KR" altLang="en-US" sz="1600" b="1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34" charset="0"/>
              </a:rPr>
              <a:t>진입 장벽</a:t>
            </a:r>
            <a:r>
              <a: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34" charset="0"/>
              </a:rPr>
              <a:t> 낮춤</a:t>
            </a:r>
            <a:endParaRPr lang="ko-KR" altLang="en-US" sz="16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3E03341D-B107-C94B-951B-8D2EBC269097}"/>
              </a:ext>
            </a:extLst>
          </p:cNvPr>
          <p:cNvGrpSpPr/>
          <p:nvPr/>
        </p:nvGrpSpPr>
        <p:grpSpPr>
          <a:xfrm>
            <a:off x="673031" y="2035068"/>
            <a:ext cx="10938068" cy="4190792"/>
            <a:chOff x="673031" y="2035068"/>
            <a:chExt cx="10938068" cy="4190792"/>
          </a:xfrm>
        </p:grpSpPr>
        <p:grpSp>
          <p:nvGrpSpPr>
            <p:cNvPr id="15" name="Group 7">
              <a:extLst>
                <a:ext uri="{FF2B5EF4-FFF2-40B4-BE49-F238E27FC236}">
                  <a16:creationId xmlns:a16="http://schemas.microsoft.com/office/drawing/2014/main" id="{E22F9D54-7404-B94B-84BE-5FE757C81E5E}"/>
                </a:ext>
              </a:extLst>
            </p:cNvPr>
            <p:cNvGrpSpPr/>
            <p:nvPr/>
          </p:nvGrpSpPr>
          <p:grpSpPr>
            <a:xfrm>
              <a:off x="3204870" y="2388904"/>
              <a:ext cx="6375502" cy="3836956"/>
              <a:chOff x="1835696" y="2058492"/>
              <a:chExt cx="5544614" cy="3336904"/>
            </a:xfrm>
          </p:grpSpPr>
          <p:sp>
            <p:nvSpPr>
              <p:cNvPr id="19" name="Freeform 11">
                <a:extLst>
                  <a:ext uri="{FF2B5EF4-FFF2-40B4-BE49-F238E27FC236}">
                    <a16:creationId xmlns:a16="http://schemas.microsoft.com/office/drawing/2014/main" id="{8A78F217-3FC2-634C-BFA2-729D1332F004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 flipH="1">
                <a:off x="2939551" y="954637"/>
                <a:ext cx="3336904" cy="5544614"/>
              </a:xfrm>
              <a:custGeom>
                <a:avLst/>
                <a:gdLst>
                  <a:gd name="T0" fmla="*/ 871 w 1381"/>
                  <a:gd name="T1" fmla="*/ 59 h 2286"/>
                  <a:gd name="T2" fmla="*/ 627 w 1381"/>
                  <a:gd name="T3" fmla="*/ 497 h 2286"/>
                  <a:gd name="T4" fmla="*/ 443 w 1381"/>
                  <a:gd name="T5" fmla="*/ 631 h 2286"/>
                  <a:gd name="T6" fmla="*/ 272 w 1381"/>
                  <a:gd name="T7" fmla="*/ 637 h 2286"/>
                  <a:gd name="T8" fmla="*/ 54 w 1381"/>
                  <a:gd name="T9" fmla="*/ 1050 h 2286"/>
                  <a:gd name="T10" fmla="*/ 467 w 1381"/>
                  <a:gd name="T11" fmla="*/ 1269 h 2286"/>
                  <a:gd name="T12" fmla="*/ 521 w 1381"/>
                  <a:gd name="T13" fmla="*/ 1246 h 2286"/>
                  <a:gd name="T14" fmla="*/ 520 w 1381"/>
                  <a:gd name="T15" fmla="*/ 1248 h 2286"/>
                  <a:gd name="T16" fmla="*/ 688 w 1381"/>
                  <a:gd name="T17" fmla="*/ 1347 h 2286"/>
                  <a:gd name="T18" fmla="*/ 691 w 1381"/>
                  <a:gd name="T19" fmla="*/ 1423 h 2286"/>
                  <a:gd name="T20" fmla="*/ 691 w 1381"/>
                  <a:gd name="T21" fmla="*/ 1423 h 2286"/>
                  <a:gd name="T22" fmla="*/ 528 w 1381"/>
                  <a:gd name="T23" fmla="*/ 1590 h 2286"/>
                  <a:gd name="T24" fmla="*/ 442 w 1381"/>
                  <a:gd name="T25" fmla="*/ 1599 h 2286"/>
                  <a:gd name="T26" fmla="*/ 299 w 1381"/>
                  <a:gd name="T27" fmla="*/ 1868 h 2286"/>
                  <a:gd name="T28" fmla="*/ 568 w 1381"/>
                  <a:gd name="T29" fmla="*/ 2010 h 2286"/>
                  <a:gd name="T30" fmla="*/ 586 w 1381"/>
                  <a:gd name="T31" fmla="*/ 2003 h 2286"/>
                  <a:gd name="T32" fmla="*/ 698 w 1381"/>
                  <a:gd name="T33" fmla="*/ 2101 h 2286"/>
                  <a:gd name="T34" fmla="*/ 698 w 1381"/>
                  <a:gd name="T35" fmla="*/ 2101 h 2286"/>
                  <a:gd name="T36" fmla="*/ 762 w 1381"/>
                  <a:gd name="T37" fmla="*/ 2225 h 2286"/>
                  <a:gd name="T38" fmla="*/ 1008 w 1381"/>
                  <a:gd name="T39" fmla="*/ 2199 h 2286"/>
                  <a:gd name="T40" fmla="*/ 982 w 1381"/>
                  <a:gd name="T41" fmla="*/ 1953 h 2286"/>
                  <a:gd name="T42" fmla="*/ 844 w 1381"/>
                  <a:gd name="T43" fmla="*/ 1917 h 2286"/>
                  <a:gd name="T44" fmla="*/ 844 w 1381"/>
                  <a:gd name="T45" fmla="*/ 1917 h 2286"/>
                  <a:gd name="T46" fmla="*/ 723 w 1381"/>
                  <a:gd name="T47" fmla="*/ 1810 h 2286"/>
                  <a:gd name="T48" fmla="*/ 723 w 1381"/>
                  <a:gd name="T49" fmla="*/ 1810 h 2286"/>
                  <a:gd name="T50" fmla="*/ 722 w 1381"/>
                  <a:gd name="T51" fmla="*/ 1785 h 2286"/>
                  <a:gd name="T52" fmla="*/ 905 w 1381"/>
                  <a:gd name="T53" fmla="*/ 1666 h 2286"/>
                  <a:gd name="T54" fmla="*/ 1062 w 1381"/>
                  <a:gd name="T55" fmla="*/ 1662 h 2286"/>
                  <a:gd name="T56" fmla="*/ 1253 w 1381"/>
                  <a:gd name="T57" fmla="*/ 1302 h 2286"/>
                  <a:gd name="T58" fmla="*/ 892 w 1381"/>
                  <a:gd name="T59" fmla="*/ 1111 h 2286"/>
                  <a:gd name="T60" fmla="*/ 842 w 1381"/>
                  <a:gd name="T61" fmla="*/ 1131 h 2286"/>
                  <a:gd name="T62" fmla="*/ 697 w 1381"/>
                  <a:gd name="T63" fmla="*/ 1000 h 2286"/>
                  <a:gd name="T64" fmla="*/ 697 w 1381"/>
                  <a:gd name="T65" fmla="*/ 912 h 2286"/>
                  <a:gd name="T66" fmla="*/ 883 w 1381"/>
                  <a:gd name="T67" fmla="*/ 751 h 2286"/>
                  <a:gd name="T68" fmla="*/ 1084 w 1381"/>
                  <a:gd name="T69" fmla="*/ 748 h 2286"/>
                  <a:gd name="T70" fmla="*/ 1322 w 1381"/>
                  <a:gd name="T71" fmla="*/ 297 h 2286"/>
                  <a:gd name="T72" fmla="*/ 871 w 1381"/>
                  <a:gd name="T73" fmla="*/ 59 h 2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381" h="2286">
                    <a:moveTo>
                      <a:pt x="871" y="59"/>
                    </a:moveTo>
                    <a:cubicBezTo>
                      <a:pt x="697" y="112"/>
                      <a:pt x="579" y="306"/>
                      <a:pt x="627" y="497"/>
                    </a:cubicBezTo>
                    <a:cubicBezTo>
                      <a:pt x="652" y="598"/>
                      <a:pt x="545" y="653"/>
                      <a:pt x="443" y="631"/>
                    </a:cubicBezTo>
                    <a:cubicBezTo>
                      <a:pt x="389" y="618"/>
                      <a:pt x="330" y="620"/>
                      <a:pt x="272" y="637"/>
                    </a:cubicBezTo>
                    <a:cubicBezTo>
                      <a:pt x="98" y="691"/>
                      <a:pt x="0" y="876"/>
                      <a:pt x="54" y="1050"/>
                    </a:cubicBezTo>
                    <a:cubicBezTo>
                      <a:pt x="108" y="1224"/>
                      <a:pt x="293" y="1322"/>
                      <a:pt x="467" y="1269"/>
                    </a:cubicBezTo>
                    <a:cubicBezTo>
                      <a:pt x="486" y="1263"/>
                      <a:pt x="504" y="1255"/>
                      <a:pt x="521" y="1246"/>
                    </a:cubicBezTo>
                    <a:cubicBezTo>
                      <a:pt x="520" y="1248"/>
                      <a:pt x="520" y="1248"/>
                      <a:pt x="520" y="1248"/>
                    </a:cubicBezTo>
                    <a:cubicBezTo>
                      <a:pt x="602" y="1219"/>
                      <a:pt x="678" y="1265"/>
                      <a:pt x="688" y="1347"/>
                    </a:cubicBezTo>
                    <a:cubicBezTo>
                      <a:pt x="689" y="1376"/>
                      <a:pt x="687" y="1395"/>
                      <a:pt x="691" y="1423"/>
                    </a:cubicBezTo>
                    <a:cubicBezTo>
                      <a:pt x="691" y="1423"/>
                      <a:pt x="691" y="1423"/>
                      <a:pt x="691" y="1423"/>
                    </a:cubicBezTo>
                    <a:cubicBezTo>
                      <a:pt x="703" y="1518"/>
                      <a:pt x="623" y="1600"/>
                      <a:pt x="528" y="1590"/>
                    </a:cubicBezTo>
                    <a:cubicBezTo>
                      <a:pt x="500" y="1587"/>
                      <a:pt x="470" y="1590"/>
                      <a:pt x="442" y="1599"/>
                    </a:cubicBezTo>
                    <a:cubicBezTo>
                      <a:pt x="328" y="1634"/>
                      <a:pt x="264" y="1754"/>
                      <a:pt x="299" y="1868"/>
                    </a:cubicBezTo>
                    <a:cubicBezTo>
                      <a:pt x="334" y="1981"/>
                      <a:pt x="455" y="2045"/>
                      <a:pt x="568" y="2010"/>
                    </a:cubicBezTo>
                    <a:cubicBezTo>
                      <a:pt x="574" y="2008"/>
                      <a:pt x="580" y="2006"/>
                      <a:pt x="586" y="2003"/>
                    </a:cubicBezTo>
                    <a:cubicBezTo>
                      <a:pt x="643" y="2000"/>
                      <a:pt x="694" y="2042"/>
                      <a:pt x="698" y="2101"/>
                    </a:cubicBezTo>
                    <a:cubicBezTo>
                      <a:pt x="698" y="2101"/>
                      <a:pt x="698" y="2101"/>
                      <a:pt x="698" y="2101"/>
                    </a:cubicBezTo>
                    <a:cubicBezTo>
                      <a:pt x="701" y="2148"/>
                      <a:pt x="723" y="2193"/>
                      <a:pt x="762" y="2225"/>
                    </a:cubicBezTo>
                    <a:cubicBezTo>
                      <a:pt x="837" y="2286"/>
                      <a:pt x="947" y="2275"/>
                      <a:pt x="1008" y="2199"/>
                    </a:cubicBezTo>
                    <a:cubicBezTo>
                      <a:pt x="1069" y="2124"/>
                      <a:pt x="1057" y="2014"/>
                      <a:pt x="982" y="1953"/>
                    </a:cubicBezTo>
                    <a:cubicBezTo>
                      <a:pt x="942" y="1921"/>
                      <a:pt x="892" y="1909"/>
                      <a:pt x="844" y="1917"/>
                    </a:cubicBezTo>
                    <a:cubicBezTo>
                      <a:pt x="844" y="1917"/>
                      <a:pt x="844" y="1917"/>
                      <a:pt x="844" y="1917"/>
                    </a:cubicBezTo>
                    <a:cubicBezTo>
                      <a:pt x="779" y="1927"/>
                      <a:pt x="721" y="1876"/>
                      <a:pt x="723" y="1810"/>
                    </a:cubicBezTo>
                    <a:cubicBezTo>
                      <a:pt x="723" y="1810"/>
                      <a:pt x="723" y="1810"/>
                      <a:pt x="723" y="1810"/>
                    </a:cubicBezTo>
                    <a:cubicBezTo>
                      <a:pt x="723" y="1802"/>
                      <a:pt x="723" y="1793"/>
                      <a:pt x="722" y="1785"/>
                    </a:cubicBezTo>
                    <a:cubicBezTo>
                      <a:pt x="737" y="1701"/>
                      <a:pt x="820" y="1645"/>
                      <a:pt x="905" y="1666"/>
                    </a:cubicBezTo>
                    <a:cubicBezTo>
                      <a:pt x="955" y="1679"/>
                      <a:pt x="1009" y="1678"/>
                      <a:pt x="1062" y="1662"/>
                    </a:cubicBezTo>
                    <a:cubicBezTo>
                      <a:pt x="1214" y="1615"/>
                      <a:pt x="1300" y="1454"/>
                      <a:pt x="1253" y="1302"/>
                    </a:cubicBezTo>
                    <a:cubicBezTo>
                      <a:pt x="1206" y="1149"/>
                      <a:pt x="1044" y="1064"/>
                      <a:pt x="892" y="1111"/>
                    </a:cubicBezTo>
                    <a:cubicBezTo>
                      <a:pt x="874" y="1116"/>
                      <a:pt x="858" y="1123"/>
                      <a:pt x="842" y="1131"/>
                    </a:cubicBezTo>
                    <a:cubicBezTo>
                      <a:pt x="759" y="1145"/>
                      <a:pt x="693" y="1083"/>
                      <a:pt x="697" y="1000"/>
                    </a:cubicBezTo>
                    <a:cubicBezTo>
                      <a:pt x="696" y="965"/>
                      <a:pt x="699" y="939"/>
                      <a:pt x="697" y="912"/>
                    </a:cubicBezTo>
                    <a:cubicBezTo>
                      <a:pt x="692" y="801"/>
                      <a:pt x="782" y="725"/>
                      <a:pt x="883" y="751"/>
                    </a:cubicBezTo>
                    <a:cubicBezTo>
                      <a:pt x="947" y="769"/>
                      <a:pt x="1016" y="769"/>
                      <a:pt x="1084" y="748"/>
                    </a:cubicBezTo>
                    <a:cubicBezTo>
                      <a:pt x="1274" y="689"/>
                      <a:pt x="1381" y="487"/>
                      <a:pt x="1322" y="297"/>
                    </a:cubicBezTo>
                    <a:cubicBezTo>
                      <a:pt x="1264" y="107"/>
                      <a:pt x="1062" y="0"/>
                      <a:pt x="871" y="59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12700">
                <a:solidFill>
                  <a:schemeClr val="bg1">
                    <a:lumMod val="85000"/>
                  </a:schemeClr>
                </a:solidFill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>
                  <a:latin typeface="Malgun Gothic" panose="020B0503020000020004" pitchFamily="34" charset="-127"/>
                  <a:ea typeface="Malgun Gothic" panose="020B0503020000020004" pitchFamily="34" charset="-127"/>
                </a:endParaRPr>
              </a:p>
            </p:txBody>
          </p:sp>
          <p:sp>
            <p:nvSpPr>
              <p:cNvPr id="20" name="Oval 6">
                <a:extLst>
                  <a:ext uri="{FF2B5EF4-FFF2-40B4-BE49-F238E27FC236}">
                    <a16:creationId xmlns:a16="http://schemas.microsoft.com/office/drawing/2014/main" id="{2FBF3FFF-6031-B74A-A089-9E0416F3213D}"/>
                  </a:ext>
                </a:extLst>
              </p:cNvPr>
              <p:cNvSpPr/>
              <p:nvPr/>
            </p:nvSpPr>
            <p:spPr>
              <a:xfrm>
                <a:off x="5681811" y="2315359"/>
                <a:ext cx="1440160" cy="1440160"/>
              </a:xfrm>
              <a:prstGeom prst="ellipse">
                <a:avLst/>
              </a:prstGeom>
              <a:solidFill>
                <a:srgbClr val="048DFF"/>
              </a:solidFill>
              <a:ln w="730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Malgun Gothic" panose="020B0503020000020004" pitchFamily="34" charset="-127"/>
                  <a:ea typeface="Malgun Gothic" panose="020B0503020000020004" pitchFamily="34" charset="-127"/>
                </a:endParaRPr>
              </a:p>
            </p:txBody>
          </p:sp>
          <p:sp>
            <p:nvSpPr>
              <p:cNvPr id="21" name="Oval 13">
                <a:extLst>
                  <a:ext uri="{FF2B5EF4-FFF2-40B4-BE49-F238E27FC236}">
                    <a16:creationId xmlns:a16="http://schemas.microsoft.com/office/drawing/2014/main" id="{2B2AD7DB-56C7-8444-9FBB-3751536644B5}"/>
                  </a:ext>
                </a:extLst>
              </p:cNvPr>
              <p:cNvSpPr/>
              <p:nvPr/>
            </p:nvSpPr>
            <p:spPr>
              <a:xfrm>
                <a:off x="4413101" y="3846154"/>
                <a:ext cx="1320949" cy="1320949"/>
              </a:xfrm>
              <a:prstGeom prst="ellipse">
                <a:avLst/>
              </a:prstGeom>
              <a:solidFill>
                <a:srgbClr val="048DFF"/>
              </a:solidFill>
              <a:ln w="730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Malgun Gothic" panose="020B0503020000020004" pitchFamily="34" charset="-127"/>
                  <a:ea typeface="Malgun Gothic" panose="020B0503020000020004" pitchFamily="34" charset="-127"/>
                </a:endParaRPr>
              </a:p>
            </p:txBody>
          </p:sp>
          <p:sp>
            <p:nvSpPr>
              <p:cNvPr id="22" name="Oval 14">
                <a:extLst>
                  <a:ext uri="{FF2B5EF4-FFF2-40B4-BE49-F238E27FC236}">
                    <a16:creationId xmlns:a16="http://schemas.microsoft.com/office/drawing/2014/main" id="{9D655DA9-1881-DA44-A7BC-DF8A290117F4}"/>
                  </a:ext>
                </a:extLst>
              </p:cNvPr>
              <p:cNvSpPr/>
              <p:nvPr/>
            </p:nvSpPr>
            <p:spPr>
              <a:xfrm>
                <a:off x="3448969" y="2461607"/>
                <a:ext cx="1149509" cy="1149509"/>
              </a:xfrm>
              <a:prstGeom prst="ellipse">
                <a:avLst/>
              </a:prstGeom>
              <a:solidFill>
                <a:srgbClr val="048DFF"/>
              </a:solidFill>
              <a:ln w="730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Malgun Gothic" panose="020B0503020000020004" pitchFamily="34" charset="-127"/>
                  <a:ea typeface="Malgun Gothic" panose="020B0503020000020004" pitchFamily="34" charset="-127"/>
                </a:endParaRPr>
              </a:p>
            </p:txBody>
          </p:sp>
          <p:sp>
            <p:nvSpPr>
              <p:cNvPr id="23" name="Oval 15">
                <a:extLst>
                  <a:ext uri="{FF2B5EF4-FFF2-40B4-BE49-F238E27FC236}">
                    <a16:creationId xmlns:a16="http://schemas.microsoft.com/office/drawing/2014/main" id="{2036BA1E-214A-6D4C-B8C2-F1327950350E}"/>
                  </a:ext>
                </a:extLst>
              </p:cNvPr>
              <p:cNvSpPr/>
              <p:nvPr/>
            </p:nvSpPr>
            <p:spPr>
              <a:xfrm>
                <a:off x="2565301" y="3713891"/>
                <a:ext cx="893193" cy="893193"/>
              </a:xfrm>
              <a:prstGeom prst="ellipse">
                <a:avLst/>
              </a:prstGeom>
              <a:solidFill>
                <a:srgbClr val="048DFF"/>
              </a:solidFill>
              <a:ln w="730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Malgun Gothic" panose="020B0503020000020004" pitchFamily="34" charset="-127"/>
                  <a:ea typeface="Malgun Gothic" panose="020B0503020000020004" pitchFamily="34" charset="-127"/>
                </a:endParaRPr>
              </a:p>
            </p:txBody>
          </p:sp>
          <p:sp>
            <p:nvSpPr>
              <p:cNvPr id="24" name="Oval 16">
                <a:extLst>
                  <a:ext uri="{FF2B5EF4-FFF2-40B4-BE49-F238E27FC236}">
                    <a16:creationId xmlns:a16="http://schemas.microsoft.com/office/drawing/2014/main" id="{B20C4286-5AE4-5741-9369-D82674DD782F}"/>
                  </a:ext>
                </a:extLst>
              </p:cNvPr>
              <p:cNvSpPr/>
              <p:nvPr/>
            </p:nvSpPr>
            <p:spPr>
              <a:xfrm>
                <a:off x="1970187" y="2946583"/>
                <a:ext cx="674058" cy="674058"/>
              </a:xfrm>
              <a:prstGeom prst="ellipse">
                <a:avLst/>
              </a:prstGeom>
              <a:solidFill>
                <a:srgbClr val="048DFF"/>
              </a:solidFill>
              <a:ln w="730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Malgun Gothic" panose="020B0503020000020004" pitchFamily="34" charset="-127"/>
                  <a:ea typeface="Malgun Gothic" panose="020B0503020000020004" pitchFamily="34" charset="-127"/>
                </a:endParaRP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8FE5ECC-050F-ED44-899D-8720A8B39111}"/>
                  </a:ext>
                </a:extLst>
              </p:cNvPr>
              <p:cNvSpPr txBox="1"/>
              <p:nvPr/>
            </p:nvSpPr>
            <p:spPr>
              <a:xfrm>
                <a:off x="5691337" y="2530996"/>
                <a:ext cx="1440160" cy="5085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3200" b="1" dirty="0">
                    <a:solidFill>
                      <a:schemeClr val="bg1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  <a:cs typeface="Calibri" pitchFamily="34" charset="0"/>
                  </a:rPr>
                  <a:t>01</a:t>
                </a:r>
                <a:endParaRPr lang="ko-KR" altLang="en-US" sz="3200" b="1" dirty="0">
                  <a:solidFill>
                    <a:schemeClr val="bg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  <a:cs typeface="Calibri" pitchFamily="34" charset="0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1518ECE-C038-AF4C-9256-25A2A2586DF0}"/>
                  </a:ext>
                </a:extLst>
              </p:cNvPr>
              <p:cNvSpPr txBox="1"/>
              <p:nvPr/>
            </p:nvSpPr>
            <p:spPr>
              <a:xfrm>
                <a:off x="5691337" y="3076340"/>
                <a:ext cx="1440160" cy="3211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b="1" dirty="0">
                    <a:solidFill>
                      <a:schemeClr val="bg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진입장벽</a:t>
                </a:r>
                <a:endParaRPr lang="en-US" altLang="ko-KR" sz="1600" b="1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8B3C907-0C55-0A47-BAA6-43BA1BECB76C}"/>
                  </a:ext>
                </a:extLst>
              </p:cNvPr>
              <p:cNvSpPr txBox="1"/>
              <p:nvPr/>
            </p:nvSpPr>
            <p:spPr>
              <a:xfrm>
                <a:off x="4403575" y="4111125"/>
                <a:ext cx="1330473" cy="4550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800" b="1" dirty="0">
                    <a:solidFill>
                      <a:schemeClr val="bg1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  <a:cs typeface="Calibri" pitchFamily="34" charset="0"/>
                  </a:rPr>
                  <a:t>02</a:t>
                </a:r>
                <a:endParaRPr lang="ko-KR" altLang="en-US" sz="2800" b="1" dirty="0">
                  <a:solidFill>
                    <a:schemeClr val="bg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  <a:cs typeface="Calibri" pitchFamily="34" charset="0"/>
                </a:endParaRP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1E4CCEB-1175-CD42-AAD3-157B20490405}"/>
                  </a:ext>
                </a:extLst>
              </p:cNvPr>
              <p:cNvSpPr txBox="1"/>
              <p:nvPr/>
            </p:nvSpPr>
            <p:spPr>
              <a:xfrm>
                <a:off x="4403576" y="4628688"/>
                <a:ext cx="1330473" cy="2944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600" b="1" dirty="0">
                    <a:solidFill>
                      <a:schemeClr val="bg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자유로움</a:t>
                </a:r>
                <a:endParaRPr lang="en-US" altLang="ko-KR" sz="1600" b="1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62187D1-25A1-3842-AC49-D6719D69DB5D}"/>
                  </a:ext>
                </a:extLst>
              </p:cNvPr>
              <p:cNvSpPr txBox="1"/>
              <p:nvPr/>
            </p:nvSpPr>
            <p:spPr>
              <a:xfrm>
                <a:off x="3458494" y="2647444"/>
                <a:ext cx="1149509" cy="401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400" b="1" dirty="0">
                    <a:solidFill>
                      <a:schemeClr val="bg1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  <a:cs typeface="Calibri" pitchFamily="34" charset="0"/>
                  </a:rPr>
                  <a:t>03</a:t>
                </a:r>
                <a:endParaRPr lang="ko-KR" altLang="en-US" sz="2400" b="1" dirty="0">
                  <a:solidFill>
                    <a:schemeClr val="bg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  <a:cs typeface="Calibri" pitchFamily="34" charset="0"/>
                </a:endParaRP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3AE53BF-E412-304D-AFF3-2AE2E4567098}"/>
                  </a:ext>
                </a:extLst>
              </p:cNvPr>
              <p:cNvSpPr txBox="1"/>
              <p:nvPr/>
            </p:nvSpPr>
            <p:spPr>
              <a:xfrm>
                <a:off x="3448968" y="3062025"/>
                <a:ext cx="1149509" cy="2944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600" b="1" dirty="0">
                    <a:solidFill>
                      <a:schemeClr val="bg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익명성</a:t>
                </a:r>
                <a:endParaRPr lang="en-US" altLang="ko-KR" sz="1600" b="1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37FF6EF-1DDE-7B4C-92E8-B804A408825C}"/>
                  </a:ext>
                </a:extLst>
              </p:cNvPr>
              <p:cNvSpPr txBox="1"/>
              <p:nvPr/>
            </p:nvSpPr>
            <p:spPr>
              <a:xfrm>
                <a:off x="2565301" y="3824972"/>
                <a:ext cx="883667" cy="3479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000" b="1" dirty="0">
                    <a:solidFill>
                      <a:schemeClr val="bg1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  <a:cs typeface="Calibri" pitchFamily="34" charset="0"/>
                  </a:rPr>
                  <a:t>04</a:t>
                </a:r>
                <a:endParaRPr lang="ko-KR" altLang="en-US" sz="2000" b="1" dirty="0">
                  <a:solidFill>
                    <a:schemeClr val="bg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  <a:cs typeface="Calibri" pitchFamily="34" charset="0"/>
                </a:endParaRP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756F7B0-CFBD-374E-833C-DD0247751AA4}"/>
                  </a:ext>
                </a:extLst>
              </p:cNvPr>
              <p:cNvSpPr txBox="1"/>
              <p:nvPr/>
            </p:nvSpPr>
            <p:spPr>
              <a:xfrm>
                <a:off x="2565300" y="4155262"/>
                <a:ext cx="883667" cy="2408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b="1" dirty="0">
                    <a:solidFill>
                      <a:schemeClr val="bg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참여 유도</a:t>
                </a:r>
                <a:endParaRPr lang="en-US" altLang="ko-KR" sz="1200" b="1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213CA66-52F3-5240-ACB4-47CF08F5F7AA}"/>
                  </a:ext>
                </a:extLst>
              </p:cNvPr>
              <p:cNvSpPr txBox="1"/>
              <p:nvPr/>
            </p:nvSpPr>
            <p:spPr>
              <a:xfrm>
                <a:off x="1970188" y="2999958"/>
                <a:ext cx="674058" cy="3211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b="1" dirty="0">
                    <a:solidFill>
                      <a:schemeClr val="bg1"/>
                    </a:solidFill>
                    <a:latin typeface="Malgun Gothic" panose="020B0503020000020004" pitchFamily="34" charset="-127"/>
                    <a:ea typeface="Malgun Gothic" panose="020B0503020000020004" pitchFamily="34" charset="-127"/>
                    <a:cs typeface="Calibri" pitchFamily="34" charset="0"/>
                  </a:rPr>
                  <a:t>05</a:t>
                </a:r>
                <a:endParaRPr lang="ko-KR" altLang="en-US" b="1" dirty="0">
                  <a:solidFill>
                    <a:schemeClr val="bg1"/>
                  </a:solidFill>
                  <a:latin typeface="Malgun Gothic" panose="020B0503020000020004" pitchFamily="34" charset="-127"/>
                  <a:ea typeface="Malgun Gothic" panose="020B0503020000020004" pitchFamily="34" charset="-127"/>
                  <a:cs typeface="Calibri" pitchFamily="34" charset="0"/>
                </a:endParaRP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60997F7-DC06-F646-9A90-1378E2CA1286}"/>
                  </a:ext>
                </a:extLst>
              </p:cNvPr>
              <p:cNvSpPr txBox="1"/>
              <p:nvPr/>
            </p:nvSpPr>
            <p:spPr>
              <a:xfrm>
                <a:off x="1970187" y="3283612"/>
                <a:ext cx="674058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b="1" dirty="0">
                    <a:solidFill>
                      <a:schemeClr val="bg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치료</a:t>
                </a:r>
                <a:endParaRPr lang="en-US" altLang="ko-KR" sz="1200" b="1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D9F5F76A-93D1-E44E-818E-6AE5E9A68942}"/>
                </a:ext>
              </a:extLst>
            </p:cNvPr>
            <p:cNvSpPr txBox="1"/>
            <p:nvPr/>
          </p:nvSpPr>
          <p:spPr>
            <a:xfrm>
              <a:off x="8505200" y="5406745"/>
              <a:ext cx="31058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itchFamily="34" charset="0"/>
                </a:rPr>
                <a:t>시간</a:t>
              </a:r>
              <a:r>
                <a:rPr lang="ko-KR" altLang="en-US" sz="1600" dirty="0"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itchFamily="34" charset="0"/>
                </a:rPr>
                <a:t>과 </a:t>
              </a:r>
              <a:r>
                <a:rPr lang="ko-KR" altLang="en-US" sz="1600" b="1" dirty="0"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itchFamily="34" charset="0"/>
                </a:rPr>
                <a:t>장소</a:t>
              </a:r>
              <a:r>
                <a:rPr lang="ko-KR" altLang="en-US" sz="1600" dirty="0"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itchFamily="34" charset="0"/>
                </a:rPr>
                <a:t>에 자유로운 치료 가능</a:t>
              </a:r>
              <a:endParaRPr lang="ko-KR" altLang="en-US" sz="16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6" name="Rectangle 29">
              <a:extLst>
                <a:ext uri="{FF2B5EF4-FFF2-40B4-BE49-F238E27FC236}">
                  <a16:creationId xmlns:a16="http://schemas.microsoft.com/office/drawing/2014/main" id="{BDC81FFC-0CE1-E240-82B5-43D1C00B4B98}"/>
                </a:ext>
              </a:extLst>
            </p:cNvPr>
            <p:cNvSpPr/>
            <p:nvPr/>
          </p:nvSpPr>
          <p:spPr>
            <a:xfrm>
              <a:off x="8063153" y="5385259"/>
              <a:ext cx="442048" cy="3600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02</a:t>
              </a:r>
              <a:endParaRPr lang="ko-KR" altLang="en-US" sz="1200" b="1" dirty="0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16FA15F-ADFC-6E49-BFA0-B557F0144FD9}"/>
                </a:ext>
              </a:extLst>
            </p:cNvPr>
            <p:cNvSpPr txBox="1"/>
            <p:nvPr/>
          </p:nvSpPr>
          <p:spPr>
            <a:xfrm>
              <a:off x="800482" y="5170047"/>
              <a:ext cx="256191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6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사용자의 </a:t>
              </a:r>
              <a:r>
                <a:rPr lang="ko-KR" altLang="en-US" sz="1600" b="1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참여</a:t>
              </a:r>
              <a:r>
                <a:rPr lang="ko-KR" altLang="en-US" sz="16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를 </a:t>
              </a:r>
              <a:r>
                <a:rPr lang="ko-KR" altLang="en-US" sz="1600" b="1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유도</a:t>
              </a:r>
            </a:p>
          </p:txBody>
        </p:sp>
        <p:sp>
          <p:nvSpPr>
            <p:cNvPr id="38" name="Rectangle 31">
              <a:extLst>
                <a:ext uri="{FF2B5EF4-FFF2-40B4-BE49-F238E27FC236}">
                  <a16:creationId xmlns:a16="http://schemas.microsoft.com/office/drawing/2014/main" id="{B117A113-E9E2-B647-AD66-4DEF5E46DB7C}"/>
                </a:ext>
              </a:extLst>
            </p:cNvPr>
            <p:cNvSpPr/>
            <p:nvPr/>
          </p:nvSpPr>
          <p:spPr>
            <a:xfrm>
              <a:off x="3318501" y="5164237"/>
              <a:ext cx="439241" cy="3600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04</a:t>
              </a:r>
              <a:endParaRPr lang="ko-KR" altLang="en-US" sz="1200" b="1" dirty="0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77151CDA-3EB6-7940-8065-0E955845E4F7}"/>
                </a:ext>
              </a:extLst>
            </p:cNvPr>
            <p:cNvSpPr txBox="1"/>
            <p:nvPr/>
          </p:nvSpPr>
          <p:spPr>
            <a:xfrm>
              <a:off x="1411585" y="2519519"/>
              <a:ext cx="314574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6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사용자의 </a:t>
              </a:r>
              <a:r>
                <a:rPr lang="ko-KR" altLang="en-US" sz="1600" b="1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익명성</a:t>
              </a:r>
              <a:r>
                <a:rPr lang="ko-KR" altLang="en-US" sz="16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보장</a:t>
              </a:r>
            </a:p>
          </p:txBody>
        </p:sp>
        <p:sp>
          <p:nvSpPr>
            <p:cNvPr id="40" name="Rectangle 33">
              <a:extLst>
                <a:ext uri="{FF2B5EF4-FFF2-40B4-BE49-F238E27FC236}">
                  <a16:creationId xmlns:a16="http://schemas.microsoft.com/office/drawing/2014/main" id="{F51404F7-F5EA-4D44-9FA2-E9AC8FF0B738}"/>
                </a:ext>
              </a:extLst>
            </p:cNvPr>
            <p:cNvSpPr/>
            <p:nvPr/>
          </p:nvSpPr>
          <p:spPr>
            <a:xfrm>
              <a:off x="4560369" y="2512856"/>
              <a:ext cx="452102" cy="3600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03</a:t>
              </a:r>
              <a:endParaRPr lang="ko-KR" altLang="en-US" sz="1200" b="1" dirty="0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42" name="Rectangle 35">
              <a:extLst>
                <a:ext uri="{FF2B5EF4-FFF2-40B4-BE49-F238E27FC236}">
                  <a16:creationId xmlns:a16="http://schemas.microsoft.com/office/drawing/2014/main" id="{8A4C03CD-83E3-5F46-AD43-E6F80DBA3E71}"/>
                </a:ext>
              </a:extLst>
            </p:cNvPr>
            <p:cNvSpPr/>
            <p:nvPr/>
          </p:nvSpPr>
          <p:spPr>
            <a:xfrm>
              <a:off x="8288114" y="2035068"/>
              <a:ext cx="434173" cy="36004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01</a:t>
              </a:r>
              <a:endParaRPr lang="ko-KR" altLang="en-US" sz="1200" b="1" dirty="0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168ED08-C290-EE42-A069-0BFFEC5E3493}"/>
                </a:ext>
              </a:extLst>
            </p:cNvPr>
            <p:cNvSpPr txBox="1"/>
            <p:nvPr/>
          </p:nvSpPr>
          <p:spPr>
            <a:xfrm>
              <a:off x="673031" y="3544091"/>
              <a:ext cx="196221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6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사용자의 우울증 </a:t>
              </a:r>
              <a:r>
                <a:rPr lang="ko-KR" altLang="en-US" sz="1600" b="1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치료</a:t>
              </a:r>
            </a:p>
          </p:txBody>
        </p:sp>
        <p:sp>
          <p:nvSpPr>
            <p:cNvPr id="44" name="Rectangle 37">
              <a:extLst>
                <a:ext uri="{FF2B5EF4-FFF2-40B4-BE49-F238E27FC236}">
                  <a16:creationId xmlns:a16="http://schemas.microsoft.com/office/drawing/2014/main" id="{4D958190-CC78-4946-B14E-F87462BEEC32}"/>
                </a:ext>
              </a:extLst>
            </p:cNvPr>
            <p:cNvSpPr/>
            <p:nvPr/>
          </p:nvSpPr>
          <p:spPr>
            <a:xfrm>
              <a:off x="2635248" y="3514004"/>
              <a:ext cx="396804" cy="360040"/>
            </a:xfrm>
            <a:prstGeom prst="rect">
              <a:avLst/>
            </a:prstGeom>
            <a:solidFill>
              <a:srgbClr val="D9D9D9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latin typeface="Malgun Gothic" panose="020B0503020000020004" pitchFamily="34" charset="-127"/>
                  <a:ea typeface="Malgun Gothic" panose="020B0503020000020004" pitchFamily="34" charset="-127"/>
                </a:rPr>
                <a:t>05</a:t>
              </a:r>
              <a:endParaRPr lang="ko-KR" altLang="en-US" sz="1200" b="1" dirty="0">
                <a:latin typeface="Malgun Gothic" panose="020B0503020000020004" pitchFamily="34" charset="-127"/>
                <a:ea typeface="Malgun Gothic" panose="020B0503020000020004" pitchFamily="34" charset="-127"/>
              </a:endParaRPr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5F67A3DD-2031-5B4C-A121-F3540AB92F48}"/>
              </a:ext>
            </a:extLst>
          </p:cNvPr>
          <p:cNvSpPr txBox="1"/>
          <p:nvPr/>
        </p:nvSpPr>
        <p:spPr>
          <a:xfrm>
            <a:off x="3767478" y="1223333"/>
            <a:ext cx="46570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본 앱을 사용함으로써 기대할 수 있는 </a:t>
            </a:r>
            <a:r>
              <a:rPr lang="ko-KR" altLang="en-US" sz="2000" dirty="0">
                <a:solidFill>
                  <a:srgbClr val="048D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효과</a:t>
            </a: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들</a:t>
            </a:r>
          </a:p>
        </p:txBody>
      </p:sp>
    </p:spTree>
    <p:extLst>
      <p:ext uri="{BB962C8B-B14F-4D97-AF65-F5344CB8AC3E}">
        <p14:creationId xmlns:p14="http://schemas.microsoft.com/office/powerpoint/2010/main" val="37735465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8D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F060E9F-5D72-FD41-BE41-9CC930DFDF36}"/>
              </a:ext>
            </a:extLst>
          </p:cNvPr>
          <p:cNvSpPr txBox="1"/>
          <p:nvPr/>
        </p:nvSpPr>
        <p:spPr>
          <a:xfrm flipH="1">
            <a:off x="648476" y="651768"/>
            <a:ext cx="14741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목차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BB7D431-177E-664E-85D2-3275BF49D430}"/>
              </a:ext>
            </a:extLst>
          </p:cNvPr>
          <p:cNvSpPr txBox="1"/>
          <p:nvPr/>
        </p:nvSpPr>
        <p:spPr>
          <a:xfrm flipH="1">
            <a:off x="5227252" y="1944585"/>
            <a:ext cx="47419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rgbClr val="1199FF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1.</a:t>
            </a:r>
            <a:r>
              <a:rPr lang="ko-KR" altLang="en-US" sz="3200" b="1" dirty="0">
                <a:solidFill>
                  <a:srgbClr val="1199FF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목적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3F72135-6D0D-2649-A799-5273CF87FE2A}"/>
              </a:ext>
            </a:extLst>
          </p:cNvPr>
          <p:cNvSpPr txBox="1"/>
          <p:nvPr/>
        </p:nvSpPr>
        <p:spPr>
          <a:xfrm flipH="1">
            <a:off x="5227252" y="2982900"/>
            <a:ext cx="47419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2.</a:t>
            </a:r>
            <a:r>
              <a:rPr lang="ko-KR" altLang="en-US" sz="3200" b="1" dirty="0">
                <a:solidFill>
                  <a:schemeClr val="bg1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이론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BDB8A14-2067-D746-A920-C8972F11CA21}"/>
              </a:ext>
            </a:extLst>
          </p:cNvPr>
          <p:cNvSpPr/>
          <p:nvPr/>
        </p:nvSpPr>
        <p:spPr>
          <a:xfrm>
            <a:off x="648476" y="1445057"/>
            <a:ext cx="2323324" cy="73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96262AD-306F-3A48-8223-65169E6D3EDF}"/>
              </a:ext>
            </a:extLst>
          </p:cNvPr>
          <p:cNvSpPr txBox="1"/>
          <p:nvPr/>
        </p:nvSpPr>
        <p:spPr>
          <a:xfrm flipH="1">
            <a:off x="5227252" y="4021215"/>
            <a:ext cx="47419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rgbClr val="1199FF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3.</a:t>
            </a:r>
            <a:r>
              <a:rPr lang="ko-KR" altLang="en-US" sz="3200" b="1" dirty="0">
                <a:solidFill>
                  <a:srgbClr val="1199FF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구현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D472385-4156-6E4F-B7D5-12065F0B3335}"/>
              </a:ext>
            </a:extLst>
          </p:cNvPr>
          <p:cNvSpPr txBox="1"/>
          <p:nvPr/>
        </p:nvSpPr>
        <p:spPr>
          <a:xfrm flipH="1">
            <a:off x="5227252" y="5059530"/>
            <a:ext cx="47419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rgbClr val="1199FF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4.</a:t>
            </a:r>
            <a:r>
              <a:rPr lang="ko-KR" altLang="en-US" sz="3200" b="1" dirty="0">
                <a:solidFill>
                  <a:srgbClr val="1199FF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altLang="ko-KR" sz="3200" b="1" dirty="0">
                <a:solidFill>
                  <a:srgbClr val="1199FF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Q &amp; A</a:t>
            </a:r>
            <a:endParaRPr lang="ko-KR" altLang="en-US" sz="3200" b="1" dirty="0">
              <a:solidFill>
                <a:srgbClr val="1199FF"/>
              </a:solidFill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36586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1836540-3927-2846-9F2E-4511F4721ADE}"/>
              </a:ext>
            </a:extLst>
          </p:cNvPr>
          <p:cNvSpPr txBox="1"/>
          <p:nvPr/>
        </p:nvSpPr>
        <p:spPr>
          <a:xfrm flipH="1">
            <a:off x="648475" y="718011"/>
            <a:ext cx="23821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챗봇이란</a:t>
            </a:r>
            <a:endParaRPr lang="ko-KR" altLang="en-US" sz="40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522BCE6-4BBC-634C-A220-89D1820B25DB}"/>
              </a:ext>
            </a:extLst>
          </p:cNvPr>
          <p:cNvSpPr/>
          <p:nvPr/>
        </p:nvSpPr>
        <p:spPr>
          <a:xfrm>
            <a:off x="648476" y="1445057"/>
            <a:ext cx="2323324" cy="73500"/>
          </a:xfrm>
          <a:prstGeom prst="rect">
            <a:avLst/>
          </a:prstGeom>
          <a:solidFill>
            <a:srgbClr val="048DFF"/>
          </a:solidFill>
          <a:ln>
            <a:solidFill>
              <a:srgbClr val="048D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E426B5-78FD-3544-9A0D-C4A8C9DDA4E6}"/>
              </a:ext>
            </a:extLst>
          </p:cNvPr>
          <p:cNvSpPr txBox="1"/>
          <p:nvPr/>
        </p:nvSpPr>
        <p:spPr>
          <a:xfrm>
            <a:off x="578454" y="256346"/>
            <a:ext cx="11704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rgbClr val="048D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PART 2</a:t>
            </a:r>
            <a:endParaRPr lang="ko-KR" altLang="en-US" sz="2400" b="1" dirty="0">
              <a:solidFill>
                <a:srgbClr val="048DFF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AF1681-00E7-EF40-ACBC-039B298693E0}"/>
              </a:ext>
            </a:extLst>
          </p:cNvPr>
          <p:cNvSpPr txBox="1"/>
          <p:nvPr/>
        </p:nvSpPr>
        <p:spPr>
          <a:xfrm>
            <a:off x="1625350" y="1887562"/>
            <a:ext cx="8539645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챗봇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(chatbot)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혹은 </a:t>
            </a:r>
            <a:r>
              <a:rPr lang="ko-KR" altLang="en-US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채터봇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(Chatterbot)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은 음성이나 문자를 통한 인간과의 대화를 통해서 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특정한 작업을 수행하도록 제작된 컴퓨터프로그램이다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algn="ctr"/>
            <a:r>
              <a:rPr lang="en-US" altLang="ko-KR" sz="1600" i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</a:t>
            </a:r>
            <a:r>
              <a:rPr lang="ko-KR" altLang="en-US" sz="1600" i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위키 </a:t>
            </a:r>
            <a:r>
              <a:rPr lang="ko-KR" altLang="en-US" sz="1600" i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피디아</a:t>
            </a:r>
            <a:endParaRPr lang="ko-KR" altLang="en-US" sz="1600" i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C996F051-BD90-C44F-B911-12017F708A85}"/>
              </a:ext>
            </a:extLst>
          </p:cNvPr>
          <p:cNvGrpSpPr/>
          <p:nvPr/>
        </p:nvGrpSpPr>
        <p:grpSpPr>
          <a:xfrm>
            <a:off x="816116" y="3121560"/>
            <a:ext cx="10903444" cy="3018429"/>
            <a:chOff x="816116" y="3121560"/>
            <a:chExt cx="10903444" cy="3018429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6A3AD8AD-E1EA-F349-AF76-FFBF17C44774}"/>
                </a:ext>
              </a:extLst>
            </p:cNvPr>
            <p:cNvSpPr/>
            <p:nvPr/>
          </p:nvSpPr>
          <p:spPr>
            <a:xfrm>
              <a:off x="816116" y="3121560"/>
              <a:ext cx="10903444" cy="301842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67EDEFB4-E5B9-8245-8977-C4A775CB8411}"/>
                </a:ext>
              </a:extLst>
            </p:cNvPr>
            <p:cNvSpPr/>
            <p:nvPr/>
          </p:nvSpPr>
          <p:spPr>
            <a:xfrm>
              <a:off x="1334180" y="4102322"/>
              <a:ext cx="1475622" cy="1056904"/>
            </a:xfrm>
            <a:prstGeom prst="rect">
              <a:avLst/>
            </a:prstGeom>
            <a:solidFill>
              <a:srgbClr val="048DFF"/>
            </a:solidFill>
            <a:ln>
              <a:solidFill>
                <a:srgbClr val="048D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2000" b="1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메신저</a:t>
              </a: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384457A4-11D7-2240-BD33-AC96D8758458}"/>
                </a:ext>
              </a:extLst>
            </p:cNvPr>
            <p:cNvSpPr/>
            <p:nvPr/>
          </p:nvSpPr>
          <p:spPr>
            <a:xfrm>
              <a:off x="5326146" y="4168713"/>
              <a:ext cx="1475622" cy="1056904"/>
            </a:xfrm>
            <a:prstGeom prst="rect">
              <a:avLst/>
            </a:prstGeom>
            <a:solidFill>
              <a:srgbClr val="048DFF"/>
            </a:solidFill>
            <a:ln>
              <a:solidFill>
                <a:srgbClr val="048D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2000" b="1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자체 서버</a:t>
              </a: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A2480536-9B35-2744-B2A0-17DC085352E9}"/>
                </a:ext>
              </a:extLst>
            </p:cNvPr>
            <p:cNvSpPr/>
            <p:nvPr/>
          </p:nvSpPr>
          <p:spPr>
            <a:xfrm>
              <a:off x="9318112" y="4168713"/>
              <a:ext cx="1475622" cy="1056904"/>
            </a:xfrm>
            <a:prstGeom prst="rect">
              <a:avLst/>
            </a:prstGeom>
            <a:solidFill>
              <a:srgbClr val="048DFF"/>
            </a:solidFill>
            <a:ln>
              <a:solidFill>
                <a:srgbClr val="048D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ko-KR" altLang="en-US" sz="2000" b="1" dirty="0" err="1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챗봇</a:t>
              </a:r>
              <a:r>
                <a:rPr kumimoji="1" lang="ko-KR" altLang="en-US" sz="2000" b="1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플랫폼</a:t>
              </a:r>
            </a:p>
          </p:txBody>
        </p:sp>
        <p:cxnSp>
          <p:nvCxnSpPr>
            <p:cNvPr id="8" name="직선 화살표 연결선 7">
              <a:extLst>
                <a:ext uri="{FF2B5EF4-FFF2-40B4-BE49-F238E27FC236}">
                  <a16:creationId xmlns:a16="http://schemas.microsoft.com/office/drawing/2014/main" id="{EF4334E3-3340-7342-BEC3-76009978ADB0}"/>
                </a:ext>
              </a:extLst>
            </p:cNvPr>
            <p:cNvCxnSpPr>
              <a:cxnSpLocks/>
            </p:cNvCxnSpPr>
            <p:nvPr/>
          </p:nvCxnSpPr>
          <p:spPr>
            <a:xfrm>
              <a:off x="3139440" y="4441371"/>
              <a:ext cx="1920834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화살표 연결선 13">
              <a:extLst>
                <a:ext uri="{FF2B5EF4-FFF2-40B4-BE49-F238E27FC236}">
                  <a16:creationId xmlns:a16="http://schemas.microsoft.com/office/drawing/2014/main" id="{83DE9339-B9D9-594D-98F1-7D165BB0FFD1}"/>
                </a:ext>
              </a:extLst>
            </p:cNvPr>
            <p:cNvCxnSpPr>
              <a:cxnSpLocks/>
            </p:cNvCxnSpPr>
            <p:nvPr/>
          </p:nvCxnSpPr>
          <p:spPr>
            <a:xfrm>
              <a:off x="7074526" y="4441371"/>
              <a:ext cx="2030087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화살표 연결선 14">
              <a:extLst>
                <a:ext uri="{FF2B5EF4-FFF2-40B4-BE49-F238E27FC236}">
                  <a16:creationId xmlns:a16="http://schemas.microsoft.com/office/drawing/2014/main" id="{D2C38D74-4F34-1C46-882F-35A724633019}"/>
                </a:ext>
              </a:extLst>
            </p:cNvPr>
            <p:cNvCxnSpPr>
              <a:cxnSpLocks/>
            </p:cNvCxnSpPr>
            <p:nvPr/>
          </p:nvCxnSpPr>
          <p:spPr>
            <a:xfrm>
              <a:off x="7074526" y="5066211"/>
              <a:ext cx="1993274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E5DBA463-F6A5-2C4E-9147-AB8B1F5509B5}"/>
                </a:ext>
              </a:extLst>
            </p:cNvPr>
            <p:cNvCxnSpPr>
              <a:cxnSpLocks/>
            </p:cNvCxnSpPr>
            <p:nvPr/>
          </p:nvCxnSpPr>
          <p:spPr>
            <a:xfrm>
              <a:off x="3139440" y="5066211"/>
              <a:ext cx="1920833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81ABBF3-8469-B745-BBB7-66C4DB1E726E}"/>
                </a:ext>
              </a:extLst>
            </p:cNvPr>
            <p:cNvSpPr txBox="1"/>
            <p:nvPr/>
          </p:nvSpPr>
          <p:spPr>
            <a:xfrm>
              <a:off x="3030670" y="3775135"/>
              <a:ext cx="20746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“</a:t>
              </a:r>
              <a:r>
                <a:rPr lang="ko-KR" altLang="en-US" sz="2000" dirty="0" err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피자종류</a:t>
              </a:r>
              <a:r>
                <a:rPr lang="ko-KR" altLang="en-US" sz="20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알려줘</a:t>
              </a:r>
              <a:r>
                <a:rPr lang="en-US" altLang="ko-KR" sz="20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”</a:t>
              </a:r>
              <a:endPara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3191C59-36FE-2F4E-B12C-C5B27888CF73}"/>
                </a:ext>
              </a:extLst>
            </p:cNvPr>
            <p:cNvSpPr txBox="1"/>
            <p:nvPr/>
          </p:nvSpPr>
          <p:spPr>
            <a:xfrm>
              <a:off x="7022636" y="3811300"/>
              <a:ext cx="20746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“</a:t>
              </a:r>
              <a:r>
                <a:rPr lang="ko-KR" altLang="en-US" sz="2000" dirty="0" err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피자종류</a:t>
              </a:r>
              <a:r>
                <a:rPr lang="ko-KR" altLang="en-US" sz="20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알려줘</a:t>
              </a:r>
              <a:r>
                <a:rPr lang="en-US" altLang="ko-KR" sz="20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”</a:t>
              </a:r>
              <a:endPara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0705B85-873D-4D46-A11A-7BE782E012D5}"/>
                </a:ext>
              </a:extLst>
            </p:cNvPr>
            <p:cNvSpPr txBox="1"/>
            <p:nvPr/>
          </p:nvSpPr>
          <p:spPr>
            <a:xfrm>
              <a:off x="7247582" y="5290941"/>
              <a:ext cx="175240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의도 </a:t>
              </a:r>
              <a:r>
                <a:rPr lang="en-US" altLang="ko-KR" sz="20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:</a:t>
              </a:r>
              <a:r>
                <a:rPr lang="ko-KR" altLang="en-US" sz="20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sz="2000" dirty="0" err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정보요청</a:t>
              </a:r>
              <a:endPara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ko-KR" altLang="en-US" sz="20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개체 </a:t>
              </a:r>
              <a:r>
                <a:rPr lang="en-US" altLang="ko-KR" sz="20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:</a:t>
              </a:r>
              <a:r>
                <a:rPr lang="ko-KR" altLang="en-US" sz="20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ko-KR" altLang="en-US" sz="2000" dirty="0" err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피자종류</a:t>
              </a:r>
              <a:endPara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E1D58DC-BF96-D94C-A61D-CA9BAAAD47DD}"/>
                </a:ext>
              </a:extLst>
            </p:cNvPr>
            <p:cNvSpPr txBox="1"/>
            <p:nvPr/>
          </p:nvSpPr>
          <p:spPr>
            <a:xfrm>
              <a:off x="2936841" y="5290941"/>
              <a:ext cx="219002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“</a:t>
              </a:r>
              <a:r>
                <a:rPr lang="ko-KR" altLang="en-US" sz="20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불고기와 </a:t>
              </a:r>
              <a:r>
                <a:rPr lang="ko-KR" altLang="en-US" sz="2000" dirty="0" err="1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포테이토</a:t>
              </a:r>
              <a:endPara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/>
              <a:r>
                <a:rPr lang="ko-KR" altLang="en-US" sz="20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피자가 있습니다</a:t>
              </a:r>
              <a:r>
                <a:rPr lang="en-US" altLang="ko-KR" sz="200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.”</a:t>
              </a:r>
              <a:endPara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067968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1836540-3927-2846-9F2E-4511F4721ADE}"/>
              </a:ext>
            </a:extLst>
          </p:cNvPr>
          <p:cNvSpPr txBox="1"/>
          <p:nvPr/>
        </p:nvSpPr>
        <p:spPr>
          <a:xfrm flipH="1">
            <a:off x="648475" y="718011"/>
            <a:ext cx="21224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챗봇구현</a:t>
            </a:r>
            <a:endParaRPr lang="ko-KR" altLang="en-US" sz="4000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522BCE6-4BBC-634C-A220-89D1820B25DB}"/>
              </a:ext>
            </a:extLst>
          </p:cNvPr>
          <p:cNvSpPr/>
          <p:nvPr/>
        </p:nvSpPr>
        <p:spPr>
          <a:xfrm>
            <a:off x="648476" y="1445057"/>
            <a:ext cx="2323324" cy="73500"/>
          </a:xfrm>
          <a:prstGeom prst="rect">
            <a:avLst/>
          </a:prstGeom>
          <a:solidFill>
            <a:srgbClr val="048DFF"/>
          </a:solidFill>
          <a:ln>
            <a:solidFill>
              <a:srgbClr val="048D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E426B5-78FD-3544-9A0D-C4A8C9DDA4E6}"/>
              </a:ext>
            </a:extLst>
          </p:cNvPr>
          <p:cNvSpPr txBox="1"/>
          <p:nvPr/>
        </p:nvSpPr>
        <p:spPr>
          <a:xfrm>
            <a:off x="578454" y="256346"/>
            <a:ext cx="11704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rgbClr val="048D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PART 2</a:t>
            </a:r>
            <a:endParaRPr lang="ko-KR" altLang="en-US" sz="2400" b="1" dirty="0">
              <a:solidFill>
                <a:srgbClr val="048DFF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13BF483-C57C-8D43-9B22-B4063F0541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0792" y="1481807"/>
            <a:ext cx="5471455" cy="36000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6CF80B9-6D75-7443-97E0-125983FEC918}"/>
              </a:ext>
            </a:extLst>
          </p:cNvPr>
          <p:cNvSpPr txBox="1"/>
          <p:nvPr/>
        </p:nvSpPr>
        <p:spPr>
          <a:xfrm>
            <a:off x="2770908" y="5412943"/>
            <a:ext cx="7832914" cy="13042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Entity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는 각각의 </a:t>
            </a: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개체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뜻하는 것으로 위의 문장에서는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yesterday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와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financial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Intent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는 문장이 가지고 있는 </a:t>
            </a: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의도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 뉴스를 보여달라는 것</a:t>
            </a:r>
            <a:endParaRPr lang="en-US" altLang="ko-KR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최근에는 </a:t>
            </a:r>
            <a:r>
              <a:rPr lang="ko-KR" altLang="en-US" b="1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딥러닝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통해 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엔터티와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인텐트를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구분하도록 </a:t>
            </a:r>
            <a:r>
              <a:rPr lang="ko-KR" altLang="en-US" b="1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자동으로 학습</a:t>
            </a:r>
            <a:endParaRPr lang="ko-KR" altLang="en-US" sz="2000" b="1" i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197234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2243</TotalTime>
  <Words>869</Words>
  <Application>Microsoft Office PowerPoint</Application>
  <PresentationFormat>와이드스크린</PresentationFormat>
  <Paragraphs>284</Paragraphs>
  <Slides>34</Slides>
  <Notes>1</Notes>
  <HiddenSlides>0</HiddenSlides>
  <MMClips>1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41" baseType="lpstr">
      <vt:lpstr>Wingdings</vt:lpstr>
      <vt:lpstr>Arial</vt:lpstr>
      <vt:lpstr>나눔바른고딕</vt:lpstr>
      <vt:lpstr>Malgun Gothic</vt:lpstr>
      <vt:lpstr>Malgun Gothic</vt:lpstr>
      <vt:lpstr>Calibri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이동영</dc:creator>
  <cp:lastModifiedBy>lee</cp:lastModifiedBy>
  <cp:revision>163</cp:revision>
  <dcterms:created xsi:type="dcterms:W3CDTF">2018-11-15T12:14:15Z</dcterms:created>
  <dcterms:modified xsi:type="dcterms:W3CDTF">2018-11-17T12:02:16Z</dcterms:modified>
</cp:coreProperties>
</file>